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1314" y="-2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2BC1D-6DDE-464B-B2EE-74A72D3BD298}" type="datetimeFigureOut">
              <a:rPr lang="tr-TR" smtClean="0"/>
              <a:t>20.11.2018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3ABAF8-8786-4A7C-AB3F-FFC76A9B7F4C}" type="slidenum">
              <a:rPr lang="tr-TR" smtClean="0"/>
              <a:t>‹#›</a:t>
            </a:fld>
            <a:endParaRPr lang="tr-TR"/>
          </a:p>
        </p:txBody>
      </p:sp>
    </p:spTree>
    <p:extLst>
      <p:ext uri="{BB962C8B-B14F-4D97-AF65-F5344CB8AC3E}">
        <p14:creationId xmlns:p14="http://schemas.microsoft.com/office/powerpoint/2010/main" val="1352633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2</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5</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8</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11</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14</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17</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23</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49F6E78-2B5F-4BB7-BBFD-FA54CAC41091}" type="datetimeFigureOut">
              <a:rPr lang="tr-TR" smtClean="0"/>
              <a:t>20.11.2018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07001F9-DF90-4301-A4DF-F1FDAD9295E5}" type="slidenum">
              <a:rPr lang="tr-TR" smtClean="0"/>
              <a:t>‹#›</a:t>
            </a:fld>
            <a:endParaRPr lang="tr-TR"/>
          </a:p>
        </p:txBody>
      </p:sp>
    </p:spTree>
    <p:extLst>
      <p:ext uri="{BB962C8B-B14F-4D97-AF65-F5344CB8AC3E}">
        <p14:creationId xmlns:p14="http://schemas.microsoft.com/office/powerpoint/2010/main" val="1602658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49F6E78-2B5F-4BB7-BBFD-FA54CAC41091}" type="datetimeFigureOut">
              <a:rPr lang="tr-TR" smtClean="0"/>
              <a:t>20.11.2018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07001F9-DF90-4301-A4DF-F1FDAD9295E5}" type="slidenum">
              <a:rPr lang="tr-TR" smtClean="0"/>
              <a:t>‹#›</a:t>
            </a:fld>
            <a:endParaRPr lang="tr-TR"/>
          </a:p>
        </p:txBody>
      </p:sp>
    </p:spTree>
    <p:extLst>
      <p:ext uri="{BB962C8B-B14F-4D97-AF65-F5344CB8AC3E}">
        <p14:creationId xmlns:p14="http://schemas.microsoft.com/office/powerpoint/2010/main" val="1728447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49F6E78-2B5F-4BB7-BBFD-FA54CAC41091}" type="datetimeFigureOut">
              <a:rPr lang="tr-TR" smtClean="0"/>
              <a:t>20.11.2018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07001F9-DF90-4301-A4DF-F1FDAD9295E5}" type="slidenum">
              <a:rPr lang="tr-TR" smtClean="0"/>
              <a:t>‹#›</a:t>
            </a:fld>
            <a:endParaRPr lang="tr-TR"/>
          </a:p>
        </p:txBody>
      </p:sp>
    </p:spTree>
    <p:extLst>
      <p:ext uri="{BB962C8B-B14F-4D97-AF65-F5344CB8AC3E}">
        <p14:creationId xmlns:p14="http://schemas.microsoft.com/office/powerpoint/2010/main" val="1091057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49F6E78-2B5F-4BB7-BBFD-FA54CAC41091}" type="datetimeFigureOut">
              <a:rPr lang="tr-TR" smtClean="0"/>
              <a:t>20.11.2018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07001F9-DF90-4301-A4DF-F1FDAD9295E5}" type="slidenum">
              <a:rPr lang="tr-TR" smtClean="0"/>
              <a:t>‹#›</a:t>
            </a:fld>
            <a:endParaRPr lang="tr-TR"/>
          </a:p>
        </p:txBody>
      </p:sp>
    </p:spTree>
    <p:extLst>
      <p:ext uri="{BB962C8B-B14F-4D97-AF65-F5344CB8AC3E}">
        <p14:creationId xmlns:p14="http://schemas.microsoft.com/office/powerpoint/2010/main" val="3671651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49F6E78-2B5F-4BB7-BBFD-FA54CAC41091}" type="datetimeFigureOut">
              <a:rPr lang="tr-TR" smtClean="0"/>
              <a:t>20.11.2018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07001F9-DF90-4301-A4DF-F1FDAD9295E5}" type="slidenum">
              <a:rPr lang="tr-TR" smtClean="0"/>
              <a:t>‹#›</a:t>
            </a:fld>
            <a:endParaRPr lang="tr-TR"/>
          </a:p>
        </p:txBody>
      </p:sp>
    </p:spTree>
    <p:extLst>
      <p:ext uri="{BB962C8B-B14F-4D97-AF65-F5344CB8AC3E}">
        <p14:creationId xmlns:p14="http://schemas.microsoft.com/office/powerpoint/2010/main" val="340151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49F6E78-2B5F-4BB7-BBFD-FA54CAC41091}" type="datetimeFigureOut">
              <a:rPr lang="tr-TR" smtClean="0"/>
              <a:t>20.11.2018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07001F9-DF90-4301-A4DF-F1FDAD9295E5}" type="slidenum">
              <a:rPr lang="tr-TR" smtClean="0"/>
              <a:t>‹#›</a:t>
            </a:fld>
            <a:endParaRPr lang="tr-TR"/>
          </a:p>
        </p:txBody>
      </p:sp>
    </p:spTree>
    <p:extLst>
      <p:ext uri="{BB962C8B-B14F-4D97-AF65-F5344CB8AC3E}">
        <p14:creationId xmlns:p14="http://schemas.microsoft.com/office/powerpoint/2010/main" val="4023998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49F6E78-2B5F-4BB7-BBFD-FA54CAC41091}" type="datetimeFigureOut">
              <a:rPr lang="tr-TR" smtClean="0"/>
              <a:t>20.11.2018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07001F9-DF90-4301-A4DF-F1FDAD9295E5}" type="slidenum">
              <a:rPr lang="tr-TR" smtClean="0"/>
              <a:t>‹#›</a:t>
            </a:fld>
            <a:endParaRPr lang="tr-TR"/>
          </a:p>
        </p:txBody>
      </p:sp>
    </p:spTree>
    <p:extLst>
      <p:ext uri="{BB962C8B-B14F-4D97-AF65-F5344CB8AC3E}">
        <p14:creationId xmlns:p14="http://schemas.microsoft.com/office/powerpoint/2010/main" val="3297089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49F6E78-2B5F-4BB7-BBFD-FA54CAC41091}" type="datetimeFigureOut">
              <a:rPr lang="tr-TR" smtClean="0"/>
              <a:t>20.11.2018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07001F9-DF90-4301-A4DF-F1FDAD9295E5}" type="slidenum">
              <a:rPr lang="tr-TR" smtClean="0"/>
              <a:t>‹#›</a:t>
            </a:fld>
            <a:endParaRPr lang="tr-TR"/>
          </a:p>
        </p:txBody>
      </p:sp>
    </p:spTree>
    <p:extLst>
      <p:ext uri="{BB962C8B-B14F-4D97-AF65-F5344CB8AC3E}">
        <p14:creationId xmlns:p14="http://schemas.microsoft.com/office/powerpoint/2010/main" val="2474209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49F6E78-2B5F-4BB7-BBFD-FA54CAC41091}" type="datetimeFigureOut">
              <a:rPr lang="tr-TR" smtClean="0"/>
              <a:t>20.11.2018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07001F9-DF90-4301-A4DF-F1FDAD9295E5}" type="slidenum">
              <a:rPr lang="tr-TR" smtClean="0"/>
              <a:t>‹#›</a:t>
            </a:fld>
            <a:endParaRPr lang="tr-TR"/>
          </a:p>
        </p:txBody>
      </p:sp>
    </p:spTree>
    <p:extLst>
      <p:ext uri="{BB962C8B-B14F-4D97-AF65-F5344CB8AC3E}">
        <p14:creationId xmlns:p14="http://schemas.microsoft.com/office/powerpoint/2010/main" val="410509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49F6E78-2B5F-4BB7-BBFD-FA54CAC41091}" type="datetimeFigureOut">
              <a:rPr lang="tr-TR" smtClean="0"/>
              <a:t>20.11.2018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07001F9-DF90-4301-A4DF-F1FDAD9295E5}" type="slidenum">
              <a:rPr lang="tr-TR" smtClean="0"/>
              <a:t>‹#›</a:t>
            </a:fld>
            <a:endParaRPr lang="tr-TR"/>
          </a:p>
        </p:txBody>
      </p:sp>
    </p:spTree>
    <p:extLst>
      <p:ext uri="{BB962C8B-B14F-4D97-AF65-F5344CB8AC3E}">
        <p14:creationId xmlns:p14="http://schemas.microsoft.com/office/powerpoint/2010/main" val="2393462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49F6E78-2B5F-4BB7-BBFD-FA54CAC41091}" type="datetimeFigureOut">
              <a:rPr lang="tr-TR" smtClean="0"/>
              <a:t>20.11.2018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07001F9-DF90-4301-A4DF-F1FDAD9295E5}" type="slidenum">
              <a:rPr lang="tr-TR" smtClean="0"/>
              <a:t>‹#›</a:t>
            </a:fld>
            <a:endParaRPr lang="tr-TR"/>
          </a:p>
        </p:txBody>
      </p:sp>
    </p:spTree>
    <p:extLst>
      <p:ext uri="{BB962C8B-B14F-4D97-AF65-F5344CB8AC3E}">
        <p14:creationId xmlns:p14="http://schemas.microsoft.com/office/powerpoint/2010/main" val="977608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F6E78-2B5F-4BB7-BBFD-FA54CAC41091}" type="datetimeFigureOut">
              <a:rPr lang="tr-TR" smtClean="0"/>
              <a:t>20.11.2018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001F9-DF90-4301-A4DF-F1FDAD9295E5}" type="slidenum">
              <a:rPr lang="tr-TR" smtClean="0"/>
              <a:t>‹#›</a:t>
            </a:fld>
            <a:endParaRPr lang="tr-TR"/>
          </a:p>
        </p:txBody>
      </p:sp>
    </p:spTree>
    <p:extLst>
      <p:ext uri="{BB962C8B-B14F-4D97-AF65-F5344CB8AC3E}">
        <p14:creationId xmlns:p14="http://schemas.microsoft.com/office/powerpoint/2010/main" val="3253357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SAYISAL BÖLÜMLER </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Yuvarlatılmış Dikdörtgen 3"/>
          <p:cNvSpPr/>
          <p:nvPr/>
        </p:nvSpPr>
        <p:spPr>
          <a:xfrm>
            <a:off x="0" y="2852936"/>
            <a:ext cx="9108504" cy="381642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000" b="1" i="1" dirty="0" smtClean="0">
                <a:solidFill>
                  <a:schemeClr val="tx1"/>
                </a:solidFill>
              </a:rPr>
              <a:t>SAYISAL BÖLÜMLER</a:t>
            </a:r>
          </a:p>
          <a:p>
            <a:pPr algn="ctr"/>
            <a:r>
              <a:rPr lang="tr-TR" sz="5000" b="1" i="1" dirty="0" smtClean="0">
                <a:solidFill>
                  <a:schemeClr val="tx1"/>
                </a:solidFill>
              </a:rPr>
              <a:t>MESLEK TANITIMI</a:t>
            </a:r>
            <a:endParaRPr lang="tr-TR" sz="5000" b="1" i="1" dirty="0">
              <a:solidFill>
                <a:schemeClr val="tx1"/>
              </a:solidFill>
            </a:endParaRPr>
          </a:p>
        </p:txBody>
      </p:sp>
    </p:spTree>
    <p:extLst>
      <p:ext uri="{BB962C8B-B14F-4D97-AF65-F5344CB8AC3E}">
        <p14:creationId xmlns:p14="http://schemas.microsoft.com/office/powerpoint/2010/main" val="2642300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394"/>
            <a:ext cx="9144000" cy="768085"/>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b="1" dirty="0" smtClean="0"/>
              <a:t>DİŞ HEKİMLİĞİ</a:t>
            </a:r>
            <a:endParaRPr lang="id-ID" dirty="0"/>
          </a:p>
        </p:txBody>
      </p:sp>
      <p:grpSp>
        <p:nvGrpSpPr>
          <p:cNvPr id="3" name="Group 27"/>
          <p:cNvGrpSpPr/>
          <p:nvPr/>
        </p:nvGrpSpPr>
        <p:grpSpPr>
          <a:xfrm>
            <a:off x="107504" y="1032330"/>
            <a:ext cx="4464496" cy="5468988"/>
            <a:chOff x="6337108" y="2157599"/>
            <a:chExt cx="1540216" cy="1542847"/>
          </a:xfrm>
        </p:grpSpPr>
        <p:grpSp>
          <p:nvGrpSpPr>
            <p:cNvPr id="4" name="Group 13"/>
            <p:cNvGrpSpPr/>
            <p:nvPr/>
          </p:nvGrpSpPr>
          <p:grpSpPr>
            <a:xfrm>
              <a:off x="6337108" y="2157599"/>
              <a:ext cx="1540216" cy="1542847"/>
              <a:chOff x="3948362" y="2606690"/>
              <a:chExt cx="1973242" cy="1976616"/>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7" name="Rounded Rectangle 12"/>
              <p:cNvSpPr/>
              <p:nvPr/>
            </p:nvSpPr>
            <p:spPr>
              <a:xfrm>
                <a:off x="3948362" y="2606690"/>
                <a:ext cx="1941921" cy="19419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4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Mezunların Kazandıkları Unvan ve Yaptıkları İşler</a:t>
                </a:r>
                <a:r>
                  <a:rPr lang="tr-TR" sz="18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a:t>
                </a:r>
              </a:p>
              <a:p>
                <a:pPr algn="just"/>
                <a:r>
                  <a:rPr lang="tr-TR" sz="1600" dirty="0" smtClean="0">
                    <a:solidFill>
                      <a:schemeClr val="tx1">
                        <a:lumMod val="85000"/>
                        <a:lumOff val="15000"/>
                      </a:schemeClr>
                    </a:solidFill>
                  </a:rPr>
                  <a:t> Beş yıllık teorik </a:t>
                </a:r>
                <a:r>
                  <a:rPr lang="tr-TR" sz="1600" i="1" dirty="0" smtClean="0">
                    <a:solidFill>
                      <a:schemeClr val="tx1">
                        <a:lumMod val="85000"/>
                        <a:lumOff val="15000"/>
                      </a:schemeClr>
                    </a:solidFill>
                  </a:rPr>
                  <a:t>ve</a:t>
                </a:r>
                <a:r>
                  <a:rPr lang="tr-TR" sz="1600" dirty="0" smtClean="0">
                    <a:solidFill>
                      <a:schemeClr val="tx1">
                        <a:lumMod val="85000"/>
                        <a:lumOff val="15000"/>
                      </a:schemeClr>
                    </a:solidFill>
                  </a:rPr>
                  <a:t> pratik öğretim ve sınavlarını başarıyla tamamlayan öğrencilere diş hekimi diploması verilir. Eğitimlerini başarı ile tamamlayan öğrencilerin meslek içinde uzmanlık veya doktora sınavlarına girerek akademik kariyere devam etmeleri veya o dalda uzman veya doktoralı diş hekimi olarak görev yapmaları mümkündür.</a:t>
                </a:r>
              </a:p>
              <a:p>
                <a:pPr algn="just"/>
                <a:r>
                  <a:rPr lang="tr-TR" sz="1600" dirty="0" smtClean="0">
                    <a:solidFill>
                      <a:schemeClr val="tx1">
                        <a:lumMod val="85000"/>
                        <a:lumOff val="15000"/>
                      </a:schemeClr>
                    </a:solidFill>
                  </a:rPr>
                  <a:t>Diş hekimliği lisans eğitimini tamamlayan (diş hekimliği diplomasına sahip olan) diş hekimi yüksek lisansını iki alanda gerçekleştirebilir;</a:t>
                </a:r>
              </a:p>
              <a:p>
                <a:pPr algn="just"/>
                <a:r>
                  <a:rPr lang="tr-TR" sz="1600" b="1" dirty="0" smtClean="0">
                    <a:solidFill>
                      <a:schemeClr val="bg1"/>
                    </a:solidFill>
                  </a:rPr>
                  <a:t>1-Uzmanlık</a:t>
                </a:r>
                <a:r>
                  <a:rPr lang="tr-TR" sz="1600" b="1" dirty="0" smtClean="0">
                    <a:solidFill>
                      <a:schemeClr val="tx1"/>
                    </a:solidFill>
                  </a:rPr>
                  <a:t> (</a:t>
                </a:r>
                <a:r>
                  <a:rPr lang="tr-TR" sz="1600" dirty="0" smtClean="0">
                    <a:solidFill>
                      <a:schemeClr val="tx1">
                        <a:lumMod val="85000"/>
                        <a:lumOff val="15000"/>
                      </a:schemeClr>
                    </a:solidFill>
                  </a:rPr>
                  <a:t>Ortodonti ve Diş Protezi)</a:t>
                </a:r>
              </a:p>
              <a:p>
                <a:pPr algn="just"/>
                <a:r>
                  <a:rPr lang="tr-TR" sz="1600" b="1" dirty="0" smtClean="0">
                    <a:solidFill>
                      <a:schemeClr val="bg1"/>
                    </a:solidFill>
                  </a:rPr>
                  <a:t>2-Doktora </a:t>
                </a:r>
                <a:r>
                  <a:rPr lang="tr-TR" sz="1600" b="1" dirty="0" smtClean="0">
                    <a:solidFill>
                      <a:schemeClr val="tx1"/>
                    </a:solidFill>
                  </a:rPr>
                  <a:t>(</a:t>
                </a:r>
                <a:r>
                  <a:rPr lang="tr-TR" sz="1600" dirty="0" smtClean="0">
                    <a:solidFill>
                      <a:schemeClr val="tx1">
                        <a:lumMod val="85000"/>
                        <a:lumOff val="15000"/>
                      </a:schemeClr>
                    </a:solidFill>
                  </a:rPr>
                  <a:t>Diş hekimliği ana bilim </a:t>
                </a:r>
                <a:r>
                  <a:rPr lang="sv-SE" sz="1600" dirty="0" smtClean="0">
                    <a:solidFill>
                      <a:schemeClr val="tx1">
                        <a:lumMod val="85000"/>
                        <a:lumOff val="15000"/>
                      </a:schemeClr>
                    </a:solidFill>
                  </a:rPr>
                  <a:t>ve bilim dallarının tümünde doktora yapma olanağı</a:t>
                </a:r>
                <a:r>
                  <a:rPr lang="tr-TR" sz="1600" dirty="0" smtClean="0">
                    <a:solidFill>
                      <a:schemeClr val="tx1">
                        <a:lumMod val="85000"/>
                        <a:lumOff val="15000"/>
                      </a:schemeClr>
                    </a:solidFill>
                  </a:rPr>
                  <a:t> vardır.)</a:t>
                </a:r>
                <a:endParaRPr lang="id-ID" sz="1600" dirty="0">
                  <a:solidFill>
                    <a:schemeClr val="tx1">
                      <a:lumMod val="85000"/>
                      <a:lumOff val="15000"/>
                    </a:schemeClr>
                  </a:solidFill>
                </a:endParaRPr>
              </a:p>
            </p:txBody>
          </p:sp>
        </p:grpSp>
        <p:sp>
          <p:nvSpPr>
            <p:cNvPr id="15" name="TextBox 14"/>
            <p:cNvSpPr txBox="1"/>
            <p:nvPr/>
          </p:nvSpPr>
          <p:spPr>
            <a:xfrm>
              <a:off x="6618950" y="2248947"/>
              <a:ext cx="535859" cy="86457"/>
            </a:xfrm>
            <a:prstGeom prst="roundRect">
              <a:avLst/>
            </a:prstGeom>
            <a:noFill/>
          </p:spPr>
          <p:txBody>
            <a:bodyPr wrap="square" rtlCol="0">
              <a:spAutoFit/>
            </a:bodyPr>
            <a:lstStyle/>
            <a:p>
              <a:pPr algn="ctr"/>
              <a:endParaRPr lang="id-ID" sz="1200" b="1" dirty="0">
                <a:solidFill>
                  <a:schemeClr val="bg1"/>
                </a:solidFill>
              </a:endParaRPr>
            </a:p>
          </p:txBody>
        </p:sp>
      </p:grpSp>
      <p:grpSp>
        <p:nvGrpSpPr>
          <p:cNvPr id="5" name="Group 23"/>
          <p:cNvGrpSpPr/>
          <p:nvPr/>
        </p:nvGrpSpPr>
        <p:grpSpPr>
          <a:xfrm>
            <a:off x="4788024" y="836712"/>
            <a:ext cx="4211960" cy="5568619"/>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solidFill>
                  <a:schemeClr val="tx1">
                    <a:lumMod val="85000"/>
                    <a:lumOff val="15000"/>
                  </a:schemeClr>
                </a:solidFill>
              </a:endParaRPr>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     </a:t>
              </a:r>
            </a:p>
            <a:p>
              <a:pPr algn="just"/>
              <a:r>
                <a:rPr lang="tr-TR" sz="1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Çalışma Alanları: </a:t>
              </a:r>
              <a:r>
                <a:rPr lang="tr-TR" sz="1600" dirty="0" smtClean="0">
                  <a:solidFill>
                    <a:schemeClr val="tx1">
                      <a:lumMod val="85000"/>
                      <a:lumOff val="15000"/>
                    </a:schemeClr>
                  </a:solidFill>
                </a:rPr>
                <a:t>Diş hekimleri, serbest çalışabilecekleri gibi bir devlet kuruluşunda da görev alabilirler. Muayenehane açacak bir diş hekiminin önce Türk Tabipler Odasına başvurması, Sağlık Bakanlığından muayenehane açma izni alması ve durumu Maliye Bakanlığına bildirmesi gerekir. Resmi ve özel hastanelerde veya dispanserlerde çalışmak isteyen diş hekimleri ilgili kurumlara başvurur ve açık yerlere tayin edilirler. Diş hekimleri Türk Tabipler Odasına üye olmak zorundadırlar. Diş hekimlerinin bir kısmı da uzmanlık eğitimi görüp üniversitelerde görev almaktadırlar. </a:t>
              </a:r>
              <a:endParaRPr lang="id-ID" dirty="0">
                <a:solidFill>
                  <a:schemeClr val="tx1">
                    <a:lumMod val="85000"/>
                    <a:lumOff val="15000"/>
                  </a:schemeClr>
                </a:solidFill>
              </a:endParaRPr>
            </a:p>
          </p:txBody>
        </p:sp>
      </p:grpSp>
      <p:sp>
        <p:nvSpPr>
          <p:cNvPr id="39" name="38 Altbilgi Yer Tutucusu"/>
          <p:cNvSpPr>
            <a:spLocks noGrp="1"/>
          </p:cNvSpPr>
          <p:nvPr>
            <p:ph type="ftr" sz="quarter" idx="11"/>
          </p:nvPr>
        </p:nvSpPr>
        <p:spPr>
          <a:xfrm>
            <a:off x="323528" y="6501342"/>
            <a:ext cx="2895600" cy="365125"/>
          </a:xfrm>
        </p:spPr>
        <p:txBody>
          <a:bodyPr/>
          <a:lstStyle/>
          <a:p>
            <a:r>
              <a:rPr lang="tr-TR" dirty="0" smtClean="0"/>
              <a:t>www.rehberlikservisim.com</a:t>
            </a:r>
            <a:endParaRPr lang="tr-TR" dirty="0"/>
          </a:p>
        </p:txBody>
      </p:sp>
    </p:spTree>
    <p:extLst>
      <p:ext uri="{BB962C8B-B14F-4D97-AF65-F5344CB8AC3E}">
        <p14:creationId xmlns:p14="http://schemas.microsoft.com/office/powerpoint/2010/main" val="259621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114300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smtClean="0"/>
              <a:t>            ECZACILIK</a:t>
            </a:r>
            <a:endParaRPr lang="id-ID" dirty="0"/>
          </a:p>
        </p:txBody>
      </p:sp>
      <p:sp>
        <p:nvSpPr>
          <p:cNvPr id="35" name="34 Oval"/>
          <p:cNvSpPr/>
          <p:nvPr/>
        </p:nvSpPr>
        <p:spPr>
          <a:xfrm>
            <a:off x="61575" y="-32463"/>
            <a:ext cx="2422193" cy="3004289"/>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
        <p:nvSpPr>
          <p:cNvPr id="49" name="Freeform 17"/>
          <p:cNvSpPr>
            <a:spLocks/>
          </p:cNvSpPr>
          <p:nvPr/>
        </p:nvSpPr>
        <p:spPr bwMode="auto">
          <a:xfrm>
            <a:off x="4275536" y="3127251"/>
            <a:ext cx="610791" cy="3914775"/>
          </a:xfrm>
          <a:custGeom>
            <a:avLst/>
            <a:gdLst>
              <a:gd name="T0" fmla="*/ 513 w 513"/>
              <a:gd name="T1" fmla="*/ 273 h 3288"/>
              <a:gd name="T2" fmla="*/ 258 w 513"/>
              <a:gd name="T3" fmla="*/ 0 h 3288"/>
              <a:gd name="T4" fmla="*/ 0 w 513"/>
              <a:gd name="T5" fmla="*/ 273 h 3288"/>
              <a:gd name="T6" fmla="*/ 157 w 513"/>
              <a:gd name="T7" fmla="*/ 273 h 3288"/>
              <a:gd name="T8" fmla="*/ 157 w 513"/>
              <a:gd name="T9" fmla="*/ 3288 h 3288"/>
              <a:gd name="T10" fmla="*/ 359 w 513"/>
              <a:gd name="T11" fmla="*/ 3288 h 3288"/>
              <a:gd name="T12" fmla="*/ 359 w 513"/>
              <a:gd name="T13" fmla="*/ 273 h 3288"/>
              <a:gd name="T14" fmla="*/ 513 w 513"/>
              <a:gd name="T15" fmla="*/ 273 h 3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288">
                <a:moveTo>
                  <a:pt x="513" y="273"/>
                </a:moveTo>
                <a:lnTo>
                  <a:pt x="258" y="0"/>
                </a:lnTo>
                <a:lnTo>
                  <a:pt x="0" y="273"/>
                </a:lnTo>
                <a:lnTo>
                  <a:pt x="157" y="273"/>
                </a:lnTo>
                <a:lnTo>
                  <a:pt x="157" y="3288"/>
                </a:lnTo>
                <a:lnTo>
                  <a:pt x="359" y="3288"/>
                </a:lnTo>
                <a:lnTo>
                  <a:pt x="359" y="273"/>
                </a:lnTo>
                <a:lnTo>
                  <a:pt x="513" y="273"/>
                </a:lnTo>
                <a:close/>
              </a:path>
            </a:pathLst>
          </a:custGeom>
          <a:solidFill>
            <a:schemeClr val="accent1"/>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0" name="Freeform 14"/>
          <p:cNvSpPr>
            <a:spLocks/>
          </p:cNvSpPr>
          <p:nvPr/>
        </p:nvSpPr>
        <p:spPr bwMode="auto">
          <a:xfrm>
            <a:off x="2343779" y="3702859"/>
            <a:ext cx="2114550" cy="3215879"/>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chemeClr val="accent3"/>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1" name="Freeform 16"/>
          <p:cNvSpPr>
            <a:spLocks/>
          </p:cNvSpPr>
          <p:nvPr/>
        </p:nvSpPr>
        <p:spPr bwMode="auto">
          <a:xfrm>
            <a:off x="4707665" y="3702859"/>
            <a:ext cx="2118122" cy="3215879"/>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chemeClr val="accent2"/>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2" name="Freeform 13"/>
          <p:cNvSpPr>
            <a:spLocks/>
          </p:cNvSpPr>
          <p:nvPr/>
        </p:nvSpPr>
        <p:spPr bwMode="auto">
          <a:xfrm>
            <a:off x="3060084" y="5185187"/>
            <a:ext cx="1158479" cy="1733549"/>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3" name="Freeform 15"/>
          <p:cNvSpPr>
            <a:spLocks/>
          </p:cNvSpPr>
          <p:nvPr/>
        </p:nvSpPr>
        <p:spPr bwMode="auto">
          <a:xfrm>
            <a:off x="4953194" y="5185187"/>
            <a:ext cx="1157288" cy="1733549"/>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grpSp>
        <p:nvGrpSpPr>
          <p:cNvPr id="26" name="25 Grup"/>
          <p:cNvGrpSpPr/>
          <p:nvPr/>
        </p:nvGrpSpPr>
        <p:grpSpPr>
          <a:xfrm>
            <a:off x="817081" y="5323006"/>
            <a:ext cx="2193487" cy="721373"/>
            <a:chOff x="817080" y="3992256"/>
            <a:chExt cx="2193487" cy="541030"/>
          </a:xfrm>
        </p:grpSpPr>
        <p:sp>
          <p:nvSpPr>
            <p:cNvPr id="66" name="TextBox 65"/>
            <p:cNvSpPr txBox="1"/>
            <p:nvPr/>
          </p:nvSpPr>
          <p:spPr>
            <a:xfrm>
              <a:off x="817080" y="3992256"/>
              <a:ext cx="2193487" cy="223403"/>
            </a:xfrm>
            <a:prstGeom prst="rect">
              <a:avLst/>
            </a:prstGeom>
            <a:noFill/>
          </p:spPr>
          <p:txBody>
            <a:bodyPr wrap="none" lIns="81630" tIns="40815" rIns="81630" bIns="40815" rtlCol="0">
              <a:spAutoFit/>
            </a:bodyPr>
            <a:lstStyle/>
            <a:p>
              <a:pPr algn="r"/>
              <a:r>
                <a:rPr lang="tr-TR" sz="1400" b="1" dirty="0" smtClean="0">
                  <a:latin typeface="+mj-lt"/>
                </a:rPr>
                <a:t>2017 En Düşük Başarı Sırası</a:t>
              </a:r>
              <a:endParaRPr lang="id-ID" sz="1400" b="1" dirty="0">
                <a:latin typeface="+mj-lt"/>
              </a:endParaRPr>
            </a:p>
          </p:txBody>
        </p:sp>
        <p:sp>
          <p:nvSpPr>
            <p:cNvPr id="18" name="17 Metin kutusu"/>
            <p:cNvSpPr txBox="1"/>
            <p:nvPr/>
          </p:nvSpPr>
          <p:spPr>
            <a:xfrm>
              <a:off x="971600" y="4155926"/>
              <a:ext cx="1662512" cy="377360"/>
            </a:xfrm>
            <a:prstGeom prst="rect">
              <a:avLst/>
            </a:prstGeom>
            <a:noFill/>
          </p:spPr>
          <p:txBody>
            <a:bodyPr wrap="square" lIns="71561" tIns="35780" rIns="71561" bIns="35780" rtlCol="0">
              <a:spAutoFit/>
            </a:bodyPr>
            <a:lstStyle/>
            <a:p>
              <a:pPr algn="ctr"/>
              <a:r>
                <a:rPr lang="tr-TR" sz="2800" b="1" dirty="0" smtClean="0">
                  <a:solidFill>
                    <a:srgbClr val="9999FF"/>
                  </a:solidFill>
                </a:rPr>
                <a:t>36.330</a:t>
              </a:r>
              <a:endParaRPr lang="tr-TR" sz="2800" b="1" dirty="0">
                <a:solidFill>
                  <a:srgbClr val="9999FF"/>
                </a:solidFill>
              </a:endParaRPr>
            </a:p>
          </p:txBody>
        </p:sp>
      </p:grpSp>
      <p:grpSp>
        <p:nvGrpSpPr>
          <p:cNvPr id="23" name="22 Grup"/>
          <p:cNvGrpSpPr/>
          <p:nvPr/>
        </p:nvGrpSpPr>
        <p:grpSpPr>
          <a:xfrm>
            <a:off x="447887" y="3559620"/>
            <a:ext cx="1787926" cy="1090943"/>
            <a:chOff x="447886" y="2669715"/>
            <a:chExt cx="1787926" cy="818207"/>
          </a:xfrm>
        </p:grpSpPr>
        <p:sp>
          <p:nvSpPr>
            <p:cNvPr id="64" name="TextBox 63"/>
            <p:cNvSpPr txBox="1"/>
            <p:nvPr/>
          </p:nvSpPr>
          <p:spPr>
            <a:xfrm>
              <a:off x="447886" y="2669715"/>
              <a:ext cx="1787926" cy="384985"/>
            </a:xfrm>
            <a:prstGeom prst="rect">
              <a:avLst/>
            </a:prstGeom>
            <a:noFill/>
          </p:spPr>
          <p:txBody>
            <a:bodyPr wrap="none" lIns="81630" tIns="40815" rIns="81630" bIns="40815" rtlCol="0">
              <a:spAutoFit/>
            </a:bodyPr>
            <a:lstStyle/>
            <a:p>
              <a:pPr algn="ctr"/>
              <a:r>
                <a:rPr lang="tr-TR" sz="1400" b="1" dirty="0" smtClean="0">
                  <a:latin typeface="+mj-lt"/>
                </a:rPr>
                <a:t>2018 Tahmini</a:t>
              </a:r>
            </a:p>
            <a:p>
              <a:pPr algn="ctr"/>
              <a:r>
                <a:rPr lang="tr-TR" sz="1400" b="1" dirty="0" smtClean="0">
                  <a:latin typeface="+mj-lt"/>
                </a:rPr>
                <a:t>En Düşük Başarı Sırası</a:t>
              </a:r>
              <a:endParaRPr lang="id-ID" sz="1400" b="1" dirty="0">
                <a:latin typeface="+mj-lt"/>
              </a:endParaRPr>
            </a:p>
          </p:txBody>
        </p:sp>
        <p:sp>
          <p:nvSpPr>
            <p:cNvPr id="19" name="18 Metin kutusu"/>
            <p:cNvSpPr txBox="1"/>
            <p:nvPr/>
          </p:nvSpPr>
          <p:spPr>
            <a:xfrm>
              <a:off x="569655" y="3110563"/>
              <a:ext cx="1539363" cy="377359"/>
            </a:xfrm>
            <a:prstGeom prst="rect">
              <a:avLst/>
            </a:prstGeom>
            <a:noFill/>
          </p:spPr>
          <p:txBody>
            <a:bodyPr wrap="square" lIns="71561" tIns="35780" rIns="71561" bIns="35780" rtlCol="0">
              <a:spAutoFit/>
            </a:bodyPr>
            <a:lstStyle/>
            <a:p>
              <a:pPr algn="ctr"/>
              <a:r>
                <a:rPr lang="tr-TR" sz="2800" b="1" dirty="0" smtClean="0">
                  <a:solidFill>
                    <a:srgbClr val="FF9900"/>
                  </a:solidFill>
                </a:rPr>
                <a:t>45.400</a:t>
              </a:r>
              <a:endParaRPr lang="tr-TR" sz="2500" b="1" dirty="0">
                <a:solidFill>
                  <a:srgbClr val="FF9900"/>
                </a:solidFill>
              </a:endParaRPr>
            </a:p>
          </p:txBody>
        </p:sp>
      </p:grpSp>
      <p:grpSp>
        <p:nvGrpSpPr>
          <p:cNvPr id="27" name="26 Grup"/>
          <p:cNvGrpSpPr/>
          <p:nvPr/>
        </p:nvGrpSpPr>
        <p:grpSpPr>
          <a:xfrm>
            <a:off x="3481057" y="2254987"/>
            <a:ext cx="2160272" cy="818776"/>
            <a:chOff x="3481057" y="1691241"/>
            <a:chExt cx="2160272" cy="614082"/>
          </a:xfrm>
        </p:grpSpPr>
        <p:sp>
          <p:nvSpPr>
            <p:cNvPr id="68" name="TextBox 67"/>
            <p:cNvSpPr txBox="1"/>
            <p:nvPr/>
          </p:nvSpPr>
          <p:spPr>
            <a:xfrm>
              <a:off x="3481057" y="2081920"/>
              <a:ext cx="2160272" cy="223403"/>
            </a:xfrm>
            <a:prstGeom prst="rect">
              <a:avLst/>
            </a:prstGeom>
            <a:noFill/>
          </p:spPr>
          <p:txBody>
            <a:bodyPr wrap="none" lIns="81630" tIns="40815" rIns="81630" bIns="40815" rtlCol="0">
              <a:spAutoFit/>
            </a:bodyPr>
            <a:lstStyle/>
            <a:p>
              <a:pPr algn="ctr"/>
              <a:r>
                <a:rPr lang="tr-TR" sz="1400" b="1" dirty="0" smtClean="0">
                  <a:latin typeface="+mj-lt"/>
                </a:rPr>
                <a:t>2018 En Küçük Başarı Puan</a:t>
              </a:r>
              <a:endParaRPr lang="id-ID" sz="1400" b="1" dirty="0">
                <a:latin typeface="+mj-lt"/>
              </a:endParaRPr>
            </a:p>
          </p:txBody>
        </p:sp>
        <p:sp>
          <p:nvSpPr>
            <p:cNvPr id="20" name="19 Metin kutusu"/>
            <p:cNvSpPr txBox="1"/>
            <p:nvPr/>
          </p:nvSpPr>
          <p:spPr>
            <a:xfrm>
              <a:off x="3894680" y="1691241"/>
              <a:ext cx="1539363" cy="377360"/>
            </a:xfrm>
            <a:prstGeom prst="rect">
              <a:avLst/>
            </a:prstGeom>
            <a:noFill/>
          </p:spPr>
          <p:txBody>
            <a:bodyPr wrap="square" lIns="71561" tIns="35780" rIns="71561" bIns="35780" rtlCol="0">
              <a:spAutoFit/>
            </a:bodyPr>
            <a:lstStyle/>
            <a:p>
              <a:r>
                <a:rPr lang="tr-TR" sz="2800" b="1" dirty="0" smtClean="0">
                  <a:solidFill>
                    <a:schemeClr val="accent1">
                      <a:lumMod val="75000"/>
                    </a:schemeClr>
                  </a:solidFill>
                </a:rPr>
                <a:t>*</a:t>
              </a:r>
              <a:r>
                <a:rPr lang="tr-TR" sz="2800" b="1" dirty="0" smtClean="0"/>
                <a:t> </a:t>
              </a:r>
              <a:r>
                <a:rPr lang="tr-TR" sz="2800" b="1" dirty="0" smtClean="0">
                  <a:solidFill>
                    <a:schemeClr val="accent1">
                      <a:lumMod val="75000"/>
                    </a:schemeClr>
                  </a:solidFill>
                </a:rPr>
                <a:t>411,24</a:t>
              </a:r>
              <a:endParaRPr lang="tr-TR" sz="2800" dirty="0">
                <a:solidFill>
                  <a:schemeClr val="accent1">
                    <a:lumMod val="75000"/>
                  </a:schemeClr>
                </a:solidFill>
              </a:endParaRPr>
            </a:p>
          </p:txBody>
        </p:sp>
      </p:grpSp>
      <p:grpSp>
        <p:nvGrpSpPr>
          <p:cNvPr id="24" name="23 Grup"/>
          <p:cNvGrpSpPr/>
          <p:nvPr/>
        </p:nvGrpSpPr>
        <p:grpSpPr>
          <a:xfrm>
            <a:off x="6633038" y="3332990"/>
            <a:ext cx="1539363" cy="816523"/>
            <a:chOff x="6633037" y="2499742"/>
            <a:chExt cx="1539363" cy="612392"/>
          </a:xfrm>
        </p:grpSpPr>
        <p:sp>
          <p:nvSpPr>
            <p:cNvPr id="60" name="TextBox 59"/>
            <p:cNvSpPr txBox="1"/>
            <p:nvPr/>
          </p:nvSpPr>
          <p:spPr>
            <a:xfrm>
              <a:off x="6911833" y="2865648"/>
              <a:ext cx="1008034" cy="246486"/>
            </a:xfrm>
            <a:prstGeom prst="rect">
              <a:avLst/>
            </a:prstGeom>
            <a:noFill/>
          </p:spPr>
          <p:txBody>
            <a:bodyPr wrap="none" lIns="81630" tIns="40815" rIns="81630" bIns="40815" rtlCol="0">
              <a:spAutoFit/>
            </a:bodyPr>
            <a:lstStyle/>
            <a:p>
              <a:r>
                <a:rPr lang="tr-TR" sz="1600" b="1" dirty="0" smtClean="0">
                  <a:latin typeface="+mj-lt"/>
                </a:rPr>
                <a:t>Puan türü</a:t>
              </a:r>
              <a:endParaRPr lang="id-ID" sz="1600" b="1" dirty="0">
                <a:latin typeface="+mj-lt"/>
              </a:endParaRPr>
            </a:p>
          </p:txBody>
        </p:sp>
        <p:sp>
          <p:nvSpPr>
            <p:cNvPr id="21" name="20 Metin kutusu"/>
            <p:cNvSpPr txBox="1"/>
            <p:nvPr/>
          </p:nvSpPr>
          <p:spPr>
            <a:xfrm>
              <a:off x="6633037" y="2499742"/>
              <a:ext cx="1539363" cy="377359"/>
            </a:xfrm>
            <a:prstGeom prst="rect">
              <a:avLst/>
            </a:prstGeom>
            <a:noFill/>
          </p:spPr>
          <p:txBody>
            <a:bodyPr wrap="square" lIns="71561" tIns="35780" rIns="71561" bIns="35780" rtlCol="0">
              <a:spAutoFit/>
            </a:bodyPr>
            <a:lstStyle/>
            <a:p>
              <a:pPr algn="ctr"/>
              <a:r>
                <a:rPr lang="tr-TR" sz="2800" b="1" dirty="0" smtClean="0">
                  <a:solidFill>
                    <a:schemeClr val="accent2">
                      <a:lumMod val="75000"/>
                    </a:schemeClr>
                  </a:solidFill>
                </a:rPr>
                <a:t>SAYISAL</a:t>
              </a:r>
              <a:endParaRPr lang="tr-TR" sz="2800" b="1" dirty="0">
                <a:solidFill>
                  <a:schemeClr val="accent2">
                    <a:lumMod val="75000"/>
                  </a:schemeClr>
                </a:solidFill>
              </a:endParaRPr>
            </a:p>
          </p:txBody>
        </p:sp>
      </p:grpSp>
      <p:grpSp>
        <p:nvGrpSpPr>
          <p:cNvPr id="25" name="24 Grup"/>
          <p:cNvGrpSpPr/>
          <p:nvPr/>
        </p:nvGrpSpPr>
        <p:grpSpPr>
          <a:xfrm>
            <a:off x="6071339" y="5323006"/>
            <a:ext cx="2886882" cy="764389"/>
            <a:chOff x="6071339" y="3992256"/>
            <a:chExt cx="2886882" cy="573292"/>
          </a:xfrm>
        </p:grpSpPr>
        <p:sp>
          <p:nvSpPr>
            <p:cNvPr id="62" name="TextBox 61"/>
            <p:cNvSpPr txBox="1"/>
            <p:nvPr/>
          </p:nvSpPr>
          <p:spPr>
            <a:xfrm>
              <a:off x="6071339" y="3992256"/>
              <a:ext cx="2886882" cy="246486"/>
            </a:xfrm>
            <a:prstGeom prst="rect">
              <a:avLst/>
            </a:prstGeom>
            <a:noFill/>
          </p:spPr>
          <p:txBody>
            <a:bodyPr wrap="none" lIns="81630" tIns="40815" rIns="81630" bIns="40815" rtlCol="0">
              <a:spAutoFit/>
            </a:bodyPr>
            <a:lstStyle/>
            <a:p>
              <a:r>
                <a:rPr lang="tr-TR" sz="1600" b="1" dirty="0" smtClean="0">
                  <a:latin typeface="+mj-lt"/>
                </a:rPr>
                <a:t>2018 Türkiye Toplam Kontenjanı</a:t>
              </a:r>
              <a:endParaRPr lang="id-ID" sz="1600" b="1" dirty="0">
                <a:latin typeface="+mj-lt"/>
              </a:endParaRPr>
            </a:p>
          </p:txBody>
        </p:sp>
        <p:sp>
          <p:nvSpPr>
            <p:cNvPr id="22" name="21 Metin kutusu"/>
            <p:cNvSpPr txBox="1"/>
            <p:nvPr/>
          </p:nvSpPr>
          <p:spPr>
            <a:xfrm>
              <a:off x="6419236" y="4188188"/>
              <a:ext cx="1724087" cy="377360"/>
            </a:xfrm>
            <a:prstGeom prst="rect">
              <a:avLst/>
            </a:prstGeom>
            <a:noFill/>
          </p:spPr>
          <p:txBody>
            <a:bodyPr wrap="square" lIns="71561" tIns="35780" rIns="71561" bIns="35780" rtlCol="0">
              <a:spAutoFit/>
            </a:bodyPr>
            <a:lstStyle/>
            <a:p>
              <a:pPr algn="ctr"/>
              <a:r>
                <a:rPr lang="tr-TR" sz="2800" b="1" dirty="0" smtClean="0">
                  <a:solidFill>
                    <a:srgbClr val="00B0F0"/>
                  </a:solidFill>
                </a:rPr>
                <a:t>3.298</a:t>
              </a:r>
              <a:endParaRPr lang="tr-TR" sz="2800" b="1" dirty="0">
                <a:solidFill>
                  <a:srgbClr val="00B0F0"/>
                </a:solidFill>
              </a:endParaRPr>
            </a:p>
          </p:txBody>
        </p:sp>
      </p:grpSp>
      <p:pic>
        <p:nvPicPr>
          <p:cNvPr id="36" name="35 Resim" descr="LOGOSON7.png"/>
          <p:cNvPicPr>
            <a:picLocks noChangeAspect="1"/>
          </p:cNvPicPr>
          <p:nvPr/>
        </p:nvPicPr>
        <p:blipFill>
          <a:blip r:embed="rId4" cstate="print"/>
          <a:stretch>
            <a:fillRect/>
          </a:stretch>
        </p:blipFill>
        <p:spPr>
          <a:xfrm>
            <a:off x="7650728" y="6106737"/>
            <a:ext cx="1274285" cy="630924"/>
          </a:xfrm>
          <a:prstGeom prst="rect">
            <a:avLst/>
          </a:prstGeom>
        </p:spPr>
      </p:pic>
      <p:sp>
        <p:nvSpPr>
          <p:cNvPr id="37" name="36 Altbilgi Yer Tutucusu"/>
          <p:cNvSpPr>
            <a:spLocks noGrp="1"/>
          </p:cNvSpPr>
          <p:nvPr>
            <p:ph type="ftr" sz="quarter" idx="11"/>
          </p:nvPr>
        </p:nvSpPr>
        <p:spPr>
          <a:xfrm>
            <a:off x="138634" y="6492876"/>
            <a:ext cx="2895600" cy="365125"/>
          </a:xfrm>
        </p:spPr>
        <p:txBody>
          <a:bodyPr/>
          <a:lstStyle/>
          <a:p>
            <a:r>
              <a:rPr lang="tr-TR" b="1" dirty="0" smtClean="0">
                <a:solidFill>
                  <a:schemeClr val="tx1">
                    <a:lumMod val="75000"/>
                    <a:lumOff val="25000"/>
                  </a:schemeClr>
                </a:solidFill>
              </a:rPr>
              <a:t>www.rehberlikservisim.com</a:t>
            </a:r>
            <a:endParaRPr lang="tr-TR" b="1" dirty="0">
              <a:solidFill>
                <a:schemeClr val="tx1">
                  <a:lumMod val="75000"/>
                  <a:lumOff val="25000"/>
                </a:schemeClr>
              </a:solidFill>
            </a:endParaRPr>
          </a:p>
        </p:txBody>
      </p:sp>
      <p:sp>
        <p:nvSpPr>
          <p:cNvPr id="38" name="37 Metin kutusu"/>
          <p:cNvSpPr txBox="1"/>
          <p:nvPr/>
        </p:nvSpPr>
        <p:spPr>
          <a:xfrm>
            <a:off x="3094212" y="1339061"/>
            <a:ext cx="3704918" cy="380035"/>
          </a:xfrm>
          <a:prstGeom prst="rect">
            <a:avLst/>
          </a:prstGeom>
          <a:noFill/>
        </p:spPr>
        <p:txBody>
          <a:bodyPr wrap="none" lIns="71561" tIns="35780" rIns="71561" bIns="35780" rtlCol="0">
            <a:spAutoFit/>
          </a:bodyPr>
          <a:lstStyle/>
          <a:p>
            <a:r>
              <a:rPr lang="tr-TR" sz="1900" b="1" dirty="0" smtClean="0">
                <a:solidFill>
                  <a:schemeClr val="accent1">
                    <a:lumMod val="75000"/>
                  </a:schemeClr>
                </a:solidFill>
              </a:rPr>
              <a:t>*</a:t>
            </a:r>
            <a:r>
              <a:rPr lang="tr-TR" sz="2000" b="1" dirty="0" smtClean="0"/>
              <a:t> </a:t>
            </a:r>
            <a:r>
              <a:rPr lang="tr-TR" sz="2000" b="1" dirty="0" smtClean="0">
                <a:solidFill>
                  <a:schemeClr val="accent1">
                    <a:lumMod val="75000"/>
                  </a:schemeClr>
                </a:solidFill>
              </a:rPr>
              <a:t>Ağrı İbrahim Çeçen Üniversitesi </a:t>
            </a:r>
            <a:endParaRPr lang="tr-TR" sz="1900" b="1" dirty="0">
              <a:solidFill>
                <a:schemeClr val="accent1">
                  <a:lumMod val="75000"/>
                </a:schemeClr>
              </a:solidFill>
            </a:endParaRPr>
          </a:p>
        </p:txBody>
      </p:sp>
    </p:spTree>
    <p:extLst>
      <p:ext uri="{BB962C8B-B14F-4D97-AF65-F5344CB8AC3E}">
        <p14:creationId xmlns:p14="http://schemas.microsoft.com/office/powerpoint/2010/main" val="265557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up)">
                                      <p:cBhvr>
                                        <p:cTn id="8" dur="500"/>
                                        <p:tgtEl>
                                          <p:spTgt spid="49"/>
                                        </p:tgtEl>
                                      </p:cBhvr>
                                    </p:animEffect>
                                  </p:childTnLst>
                                </p:cTn>
                              </p:par>
                              <p:par>
                                <p:cTn id="9" presetID="12" presetClass="entr" presetSubtype="4" fill="hold" grpId="0" nodeType="withEffect">
                                  <p:stCondLst>
                                    <p:cond delay="25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ppt_y</p:attrName>
                                        </p:attrNameLst>
                                      </p:cBhvr>
                                      <p:tavLst>
                                        <p:tav tm="0">
                                          <p:val>
                                            <p:strVal val="#ppt_y+#ppt_h*1.125000"/>
                                          </p:val>
                                        </p:tav>
                                        <p:tav tm="100000">
                                          <p:val>
                                            <p:strVal val="#ppt_y"/>
                                          </p:val>
                                        </p:tav>
                                      </p:tavLst>
                                    </p:anim>
                                    <p:animEffect transition="in" filter="wipe(up)">
                                      <p:cBhvr>
                                        <p:cTn id="12" dur="500"/>
                                        <p:tgtEl>
                                          <p:spTgt spid="50"/>
                                        </p:tgtEl>
                                      </p:cBhvr>
                                    </p:animEffect>
                                  </p:childTnLst>
                                </p:cTn>
                              </p:par>
                              <p:par>
                                <p:cTn id="13" presetID="12" presetClass="entr" presetSubtype="4" fill="hold" grpId="0"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p:tgtEl>
                                          <p:spTgt spid="51"/>
                                        </p:tgtEl>
                                        <p:attrNameLst>
                                          <p:attrName>ppt_y</p:attrName>
                                        </p:attrNameLst>
                                      </p:cBhvr>
                                      <p:tavLst>
                                        <p:tav tm="0">
                                          <p:val>
                                            <p:strVal val="#ppt_y+#ppt_h*1.125000"/>
                                          </p:val>
                                        </p:tav>
                                        <p:tav tm="100000">
                                          <p:val>
                                            <p:strVal val="#ppt_y"/>
                                          </p:val>
                                        </p:tav>
                                      </p:tavLst>
                                    </p:anim>
                                    <p:animEffect transition="in" filter="wipe(up)">
                                      <p:cBhvr>
                                        <p:cTn id="16" dur="500"/>
                                        <p:tgtEl>
                                          <p:spTgt spid="51"/>
                                        </p:tgtEl>
                                      </p:cBhvr>
                                    </p:animEffect>
                                  </p:childTnLst>
                                </p:cTn>
                              </p:par>
                              <p:par>
                                <p:cTn id="17" presetID="12" presetClass="entr" presetSubtype="4"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up)">
                                      <p:cBhvr>
                                        <p:cTn id="20" dur="500"/>
                                        <p:tgtEl>
                                          <p:spTgt spid="52"/>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up)">
                                      <p:cBhvr>
                                        <p:cTn id="24" dur="500"/>
                                        <p:tgtEl>
                                          <p:spTgt spid="53"/>
                                        </p:tgtEl>
                                      </p:cBhvr>
                                    </p:animEffect>
                                  </p:childTnLst>
                                </p:cTn>
                              </p:par>
                            </p:childTnLst>
                          </p:cTn>
                        </p:par>
                        <p:par>
                          <p:cTn id="25" fill="hold">
                            <p:stCondLst>
                              <p:cond delay="1000"/>
                            </p:stCondLst>
                            <p:childTnLst>
                              <p:par>
                                <p:cTn id="26" presetID="25"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31" dur="1000" fill="hold"/>
                                        <p:tgtEl>
                                          <p:spTgt spid="3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35"/>
                                        </p:tgtEl>
                                      </p:cBhvr>
                                    </p:animEffect>
                                  </p:childTnLst>
                                </p:cTn>
                              </p:par>
                            </p:childTnLst>
                          </p:cTn>
                        </p:par>
                        <p:par>
                          <p:cTn id="36" fill="hold">
                            <p:stCondLst>
                              <p:cond delay="2000"/>
                            </p:stCondLst>
                            <p:childTnLst>
                              <p:par>
                                <p:cTn id="37" presetID="51"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770" decel="100000"/>
                                        <p:tgtEl>
                                          <p:spTgt spid="38"/>
                                        </p:tgtEl>
                                      </p:cBhvr>
                                    </p:animEffect>
                                    <p:animScale>
                                      <p:cBhvr>
                                        <p:cTn id="40" dur="770" decel="100000"/>
                                        <p:tgtEl>
                                          <p:spTgt spid="38"/>
                                        </p:tgtEl>
                                      </p:cBhvr>
                                      <p:from x="10000" y="10000"/>
                                      <p:to x="200000" y="450000"/>
                                    </p:animScale>
                                    <p:animScale>
                                      <p:cBhvr>
                                        <p:cTn id="41" dur="1230" accel="100000" fill="hold">
                                          <p:stCondLst>
                                            <p:cond delay="770"/>
                                          </p:stCondLst>
                                        </p:cTn>
                                        <p:tgtEl>
                                          <p:spTgt spid="38"/>
                                        </p:tgtEl>
                                      </p:cBhvr>
                                      <p:from x="200000" y="450000"/>
                                      <p:to x="100000" y="100000"/>
                                    </p:animScale>
                                    <p:set>
                                      <p:cBhvr>
                                        <p:cTn id="42" dur="770" fill="hold"/>
                                        <p:tgtEl>
                                          <p:spTgt spid="38"/>
                                        </p:tgtEl>
                                        <p:attrNameLst>
                                          <p:attrName>ppt_x</p:attrName>
                                        </p:attrNameLst>
                                      </p:cBhvr>
                                      <p:to>
                                        <p:strVal val="(0.5)"/>
                                      </p:to>
                                    </p:set>
                                    <p:anim from="(0.5)" to="(#ppt_x)" calcmode="lin" valueType="num">
                                      <p:cBhvr>
                                        <p:cTn id="43" dur="1230" accel="100000" fill="hold">
                                          <p:stCondLst>
                                            <p:cond delay="770"/>
                                          </p:stCondLst>
                                        </p:cTn>
                                        <p:tgtEl>
                                          <p:spTgt spid="38"/>
                                        </p:tgtEl>
                                        <p:attrNameLst>
                                          <p:attrName>ppt_x</p:attrName>
                                        </p:attrNameLst>
                                      </p:cBhvr>
                                    </p:anim>
                                    <p:set>
                                      <p:cBhvr>
                                        <p:cTn id="44" dur="770" fill="hold"/>
                                        <p:tgtEl>
                                          <p:spTgt spid="38"/>
                                        </p:tgtEl>
                                        <p:attrNameLst>
                                          <p:attrName>ppt_y</p:attrName>
                                        </p:attrNameLst>
                                      </p:cBhvr>
                                      <p:to>
                                        <p:strVal val="(#ppt_y+0.4)"/>
                                      </p:to>
                                    </p:set>
                                    <p:anim from="(#ppt_y+0.4)" to="(#ppt_y)" calcmode="lin" valueType="num">
                                      <p:cBhvr>
                                        <p:cTn id="45" dur="1230" accel="100000" fill="hold">
                                          <p:stCondLst>
                                            <p:cond delay="770"/>
                                          </p:stCondLst>
                                        </p:cTn>
                                        <p:tgtEl>
                                          <p:spTgt spid="38"/>
                                        </p:tgtEl>
                                        <p:attrNameLst>
                                          <p:attrName>ppt_y</p:attrName>
                                        </p:attrNameLst>
                                      </p:cBhvr>
                                    </p:anim>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 presetClass="entr" presetSubtype="2"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1+#ppt_w/2"/>
                                          </p:val>
                                        </p:tav>
                                        <p:tav tm="100000">
                                          <p:val>
                                            <p:strVal val="#ppt_x"/>
                                          </p:val>
                                        </p:tav>
                                      </p:tavLst>
                                    </p:anim>
                                    <p:anim calcmode="lin" valueType="num">
                                      <p:cBhvr additive="base">
                                        <p:cTn id="55" dur="1000" fill="hold"/>
                                        <p:tgtEl>
                                          <p:spTgt spid="24"/>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 presetClass="entr" presetSubtype="4"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1000" fill="hold"/>
                                        <p:tgtEl>
                                          <p:spTgt spid="25"/>
                                        </p:tgtEl>
                                        <p:attrNameLst>
                                          <p:attrName>ppt_x</p:attrName>
                                        </p:attrNameLst>
                                      </p:cBhvr>
                                      <p:tavLst>
                                        <p:tav tm="0">
                                          <p:val>
                                            <p:strVal val="#ppt_x"/>
                                          </p:val>
                                        </p:tav>
                                        <p:tav tm="100000">
                                          <p:val>
                                            <p:strVal val="#ppt_x"/>
                                          </p:val>
                                        </p:tav>
                                      </p:tavLst>
                                    </p:anim>
                                    <p:anim calcmode="lin" valueType="num">
                                      <p:cBhvr additive="base">
                                        <p:cTn id="60" dur="1000" fill="hold"/>
                                        <p:tgtEl>
                                          <p:spTgt spid="25"/>
                                        </p:tgtEl>
                                        <p:attrNameLst>
                                          <p:attrName>ppt_y</p:attrName>
                                        </p:attrNameLst>
                                      </p:cBhvr>
                                      <p:tavLst>
                                        <p:tav tm="0">
                                          <p:val>
                                            <p:strVal val="1+#ppt_h/2"/>
                                          </p:val>
                                        </p:tav>
                                        <p:tav tm="100000">
                                          <p:val>
                                            <p:strVal val="#ppt_y"/>
                                          </p:val>
                                        </p:tav>
                                      </p:tavLst>
                                    </p:anim>
                                  </p:childTnLst>
                                </p:cTn>
                              </p:par>
                            </p:childTnLst>
                          </p:cTn>
                        </p:par>
                        <p:par>
                          <p:cTn id="61" fill="hold">
                            <p:stCondLst>
                              <p:cond delay="7000"/>
                            </p:stCondLst>
                            <p:childTnLst>
                              <p:par>
                                <p:cTn id="62" presetID="2" presetClass="entr" presetSubtype="4"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1000" fill="hold"/>
                                        <p:tgtEl>
                                          <p:spTgt spid="26"/>
                                        </p:tgtEl>
                                        <p:attrNameLst>
                                          <p:attrName>ppt_x</p:attrName>
                                        </p:attrNameLst>
                                      </p:cBhvr>
                                      <p:tavLst>
                                        <p:tav tm="0">
                                          <p:val>
                                            <p:strVal val="#ppt_x"/>
                                          </p:val>
                                        </p:tav>
                                        <p:tav tm="100000">
                                          <p:val>
                                            <p:strVal val="#ppt_x"/>
                                          </p:val>
                                        </p:tav>
                                      </p:tavLst>
                                    </p:anim>
                                    <p:anim calcmode="lin" valueType="num">
                                      <p:cBhvr additive="base">
                                        <p:cTn id="65" dur="1000" fill="hold"/>
                                        <p:tgtEl>
                                          <p:spTgt spid="26"/>
                                        </p:tgtEl>
                                        <p:attrNameLst>
                                          <p:attrName>ppt_y</p:attrName>
                                        </p:attrNameLst>
                                      </p:cBhvr>
                                      <p:tavLst>
                                        <p:tav tm="0">
                                          <p:val>
                                            <p:strVal val="1+#ppt_h/2"/>
                                          </p:val>
                                        </p:tav>
                                        <p:tav tm="100000">
                                          <p:val>
                                            <p:strVal val="#ppt_y"/>
                                          </p:val>
                                        </p:tav>
                                      </p:tavLst>
                                    </p:anim>
                                  </p:childTnLst>
                                </p:cTn>
                              </p:par>
                            </p:childTnLst>
                          </p:cTn>
                        </p:par>
                        <p:par>
                          <p:cTn id="66" fill="hold">
                            <p:stCondLst>
                              <p:cond delay="8000"/>
                            </p:stCondLst>
                            <p:childTnLst>
                              <p:par>
                                <p:cTn id="67" presetID="2" presetClass="entr" presetSubtype="8" fill="hold"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1000" fill="hold"/>
                                        <p:tgtEl>
                                          <p:spTgt spid="23"/>
                                        </p:tgtEl>
                                        <p:attrNameLst>
                                          <p:attrName>ppt_x</p:attrName>
                                        </p:attrNameLst>
                                      </p:cBhvr>
                                      <p:tavLst>
                                        <p:tav tm="0">
                                          <p:val>
                                            <p:strVal val="0-#ppt_w/2"/>
                                          </p:val>
                                        </p:tav>
                                        <p:tav tm="100000">
                                          <p:val>
                                            <p:strVal val="#ppt_x"/>
                                          </p:val>
                                        </p:tav>
                                      </p:tavLst>
                                    </p:anim>
                                    <p:anim calcmode="lin" valueType="num">
                                      <p:cBhvr additive="base">
                                        <p:cTn id="70"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9" grpId="0" animBg="1"/>
      <p:bldP spid="50" grpId="0" animBg="1"/>
      <p:bldP spid="51" grpId="0" animBg="1"/>
      <p:bldP spid="52" grpId="0" animBg="1"/>
      <p:bldP spid="53" grpId="0" animBg="1"/>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394"/>
            <a:ext cx="9144000" cy="768085"/>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smtClean="0"/>
              <a:t>ECZACILIK</a:t>
            </a:r>
            <a:endParaRPr lang="id-ID" sz="2800" dirty="0"/>
          </a:p>
        </p:txBody>
      </p:sp>
      <p:grpSp>
        <p:nvGrpSpPr>
          <p:cNvPr id="3" name="Group 18"/>
          <p:cNvGrpSpPr/>
          <p:nvPr/>
        </p:nvGrpSpPr>
        <p:grpSpPr>
          <a:xfrm>
            <a:off x="179512" y="740701"/>
            <a:ext cx="8856984" cy="1728192"/>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2">
                    <a:lumMod val="7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Programın Amacı</a:t>
              </a:r>
              <a:r>
                <a:rPr lang="tr-TR" sz="17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a:t>
              </a:r>
              <a:r>
                <a:rPr lang="tr-TR" sz="1700" dirty="0" smtClean="0">
                  <a:solidFill>
                    <a:schemeClr val="tx2">
                      <a:lumMod val="75000"/>
                    </a:schemeClr>
                  </a:solidFill>
                </a:rPr>
                <a:t> </a:t>
              </a:r>
              <a:r>
                <a:rPr lang="tr-TR" sz="2000" dirty="0" smtClean="0">
                  <a:solidFill>
                    <a:schemeClr val="tx1">
                      <a:lumMod val="85000"/>
                      <a:lumOff val="15000"/>
                    </a:schemeClr>
                  </a:solidFill>
                </a:rPr>
                <a:t> </a:t>
              </a:r>
              <a:r>
                <a:rPr lang="tr-TR" sz="1800" dirty="0" smtClean="0"/>
                <a:t> </a:t>
              </a:r>
              <a:r>
                <a:rPr lang="tr-TR" sz="1600" dirty="0" smtClean="0">
                  <a:solidFill>
                    <a:schemeClr val="tx1">
                      <a:lumMod val="95000"/>
                      <a:lumOff val="5000"/>
                    </a:schemeClr>
                  </a:solidFill>
                </a:rPr>
                <a:t> </a:t>
              </a:r>
              <a:r>
                <a:rPr lang="tr-TR" sz="1800" dirty="0" smtClean="0">
                  <a:solidFill>
                    <a:schemeClr val="tx1">
                      <a:lumMod val="95000"/>
                      <a:lumOff val="5000"/>
                    </a:schemeClr>
                  </a:solidFill>
                </a:rPr>
                <a:t>Eczacılık programının amacı, sentetik, yarı sentetik veya biyolojik kökenli ilaç ham maddelerinin elde edilmesi, fiziksel, kimyasal ve biyolojik özelliklerinin incelenmesi, değerlendirilmesi, kaliteli ilaç üretimi ve ilaçların saklanması, kullanılması gibi konularda eğitim yapmaktır.</a:t>
              </a:r>
              <a:endParaRPr lang="id-ID" sz="1800" dirty="0">
                <a:solidFill>
                  <a:schemeClr val="tx1">
                    <a:lumMod val="95000"/>
                    <a:lumOff val="5000"/>
                  </a:schemeClr>
                </a:solidFill>
              </a:endParaRPr>
            </a:p>
          </p:txBody>
        </p:sp>
      </p:grpSp>
      <p:sp>
        <p:nvSpPr>
          <p:cNvPr id="39" name="38 Altbilgi Yer Tutucusu"/>
          <p:cNvSpPr>
            <a:spLocks noGrp="1"/>
          </p:cNvSpPr>
          <p:nvPr>
            <p:ph type="ftr" sz="quarter" idx="11"/>
          </p:nvPr>
        </p:nvSpPr>
        <p:spPr>
          <a:xfrm>
            <a:off x="323528" y="6501342"/>
            <a:ext cx="2895600" cy="365125"/>
          </a:xfrm>
        </p:spPr>
        <p:txBody>
          <a:bodyPr/>
          <a:lstStyle/>
          <a:p>
            <a:r>
              <a:rPr lang="tr-TR" dirty="0" smtClean="0"/>
              <a:t>www.rehberlikservisim.com</a:t>
            </a:r>
            <a:endParaRPr lang="tr-TR" dirty="0"/>
          </a:p>
        </p:txBody>
      </p:sp>
      <p:grpSp>
        <p:nvGrpSpPr>
          <p:cNvPr id="4" name="22 Grup"/>
          <p:cNvGrpSpPr/>
          <p:nvPr/>
        </p:nvGrpSpPr>
        <p:grpSpPr>
          <a:xfrm>
            <a:off x="179512" y="2564904"/>
            <a:ext cx="8856984" cy="2418465"/>
            <a:chOff x="395536" y="771551"/>
            <a:chExt cx="8424936" cy="1296141"/>
          </a:xfrm>
        </p:grpSpPr>
        <p:grpSp>
          <p:nvGrpSpPr>
            <p:cNvPr id="5" name="Group 30"/>
            <p:cNvGrpSpPr/>
            <p:nvPr/>
          </p:nvGrpSpPr>
          <p:grpSpPr>
            <a:xfrm>
              <a:off x="395536" y="771551"/>
              <a:ext cx="8424936" cy="1296141"/>
              <a:chOff x="4437053" y="2361717"/>
              <a:chExt cx="1515768" cy="1570953"/>
            </a:xfrm>
          </p:grpSpPr>
          <p:grpSp>
            <p:nvGrpSpPr>
              <p:cNvPr id="6" name="Group 8"/>
              <p:cNvGrpSpPr/>
              <p:nvPr/>
            </p:nvGrpSpPr>
            <p:grpSpPr>
              <a:xfrm>
                <a:off x="4437053" y="2361717"/>
                <a:ext cx="1515768" cy="1570953"/>
                <a:chOff x="1934067" y="2570685"/>
                <a:chExt cx="1941921" cy="2012621"/>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p>
              </p:txBody>
            </p:sp>
            <p:sp>
              <p:nvSpPr>
                <p:cNvPr id="12" name="Rounded Rectangle 7"/>
                <p:cNvSpPr/>
                <p:nvPr/>
              </p:nvSpPr>
              <p:spPr>
                <a:xfrm>
                  <a:off x="1934067" y="2570685"/>
                  <a:ext cx="1941921" cy="19419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p>
              </p:txBody>
            </p:sp>
          </p:grpSp>
          <p:sp>
            <p:nvSpPr>
              <p:cNvPr id="10" name="TextBox 9"/>
              <p:cNvSpPr txBox="1"/>
              <p:nvPr/>
            </p:nvSpPr>
            <p:spPr>
              <a:xfrm>
                <a:off x="4509642" y="2419044"/>
                <a:ext cx="1356516" cy="221190"/>
              </a:xfrm>
              <a:prstGeom prst="roundRect">
                <a:avLst/>
              </a:prstGeom>
              <a:noFill/>
            </p:spPr>
            <p:txBody>
              <a:bodyPr wrap="square" rtlCol="0">
                <a:spAutoFit/>
              </a:bodyPr>
              <a:lstStyle/>
              <a:p>
                <a:pPr algn="ctr"/>
                <a:endParaRPr lang="id-ID" sz="1400" b="1" dirty="0">
                  <a:solidFill>
                    <a:schemeClr val="bg1"/>
                  </a:solidFill>
                </a:endParaRPr>
              </a:p>
            </p:txBody>
          </p:sp>
        </p:grpSp>
        <p:sp>
          <p:nvSpPr>
            <p:cNvPr id="43" name="42 Dikdörtgen"/>
            <p:cNvSpPr/>
            <p:nvPr/>
          </p:nvSpPr>
          <p:spPr>
            <a:xfrm>
              <a:off x="467544" y="771551"/>
              <a:ext cx="8208912" cy="940205"/>
            </a:xfrm>
            <a:prstGeom prst="rect">
              <a:avLst/>
            </a:prstGeom>
          </p:spPr>
          <p:txBody>
            <a:bodyPr wrap="square">
              <a:spAutoFit/>
            </a:bodyPr>
            <a:lstStyle/>
            <a:p>
              <a:pPr algn="just"/>
              <a:r>
                <a:rPr lang="tr-T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 </a:t>
              </a:r>
              <a:r>
                <a:rPr lang="tr-TR" sz="1600" dirty="0" smtClean="0"/>
                <a:t> </a:t>
              </a:r>
              <a:r>
                <a:rPr lang="tr-TR" sz="1800" dirty="0" smtClean="0"/>
                <a:t>Eczacılık programında, başta kimya olmak üzere fizik, matematik ve biyoloji dersleri verilir. İlaç ham madde ve şekillerinin üretim tekniklerine ve kullanımlarına ilişkin lisans dersleri ise genellikle son iki yılda toplanmıştır. Eczacılık fakültelerinde dersler kuramsal ve uygulamalı olarak yürütülür. Öğrenciler uygulama derslerini fakülte </a:t>
              </a:r>
              <a:r>
                <a:rPr lang="tr-TR" sz="1800" dirty="0" err="1" smtClean="0"/>
                <a:t>laboratuvarlarında</a:t>
              </a:r>
              <a:r>
                <a:rPr lang="tr-TR" sz="1800" dirty="0" smtClean="0"/>
                <a:t> sürdürmekte ve eğitim süresi boyunca değişik yıllara dağılmış olarak eczane, hastane ve endüstride staj yapmaktadırlar. Eğitim süresi 5 yıldır.</a:t>
              </a:r>
              <a:endParaRPr lang="tr-TR" sz="1400" dirty="0"/>
            </a:p>
          </p:txBody>
        </p:sp>
      </p:grpSp>
      <p:grpSp>
        <p:nvGrpSpPr>
          <p:cNvPr id="7" name="13 Grup"/>
          <p:cNvGrpSpPr/>
          <p:nvPr/>
        </p:nvGrpSpPr>
        <p:grpSpPr>
          <a:xfrm>
            <a:off x="471232" y="3052807"/>
            <a:ext cx="8629882" cy="417743"/>
            <a:chOff x="467544" y="818850"/>
            <a:chExt cx="8208912" cy="213202"/>
          </a:xfrm>
        </p:grpSpPr>
        <p:sp>
          <p:nvSpPr>
            <p:cNvPr id="18" name="TextBox 9"/>
            <p:cNvSpPr txBox="1"/>
            <p:nvPr/>
          </p:nvSpPr>
          <p:spPr>
            <a:xfrm>
              <a:off x="798999" y="818850"/>
              <a:ext cx="7539781" cy="156410"/>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188495"/>
            </a:xfrm>
            <a:prstGeom prst="rect">
              <a:avLst/>
            </a:prstGeom>
          </p:spPr>
          <p:txBody>
            <a:bodyPr wrap="square">
              <a:spAutoFit/>
            </a:bodyPr>
            <a:lstStyle/>
            <a:p>
              <a:pPr algn="just"/>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8" name="23 Grup"/>
          <p:cNvGrpSpPr/>
          <p:nvPr/>
        </p:nvGrpSpPr>
        <p:grpSpPr>
          <a:xfrm>
            <a:off x="179512" y="5157192"/>
            <a:ext cx="8856984" cy="1522861"/>
            <a:chOff x="395536" y="771550"/>
            <a:chExt cx="8424936" cy="1296145"/>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316146"/>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812064"/>
            </a:xfrm>
            <a:prstGeom prst="rect">
              <a:avLst/>
            </a:prstGeom>
          </p:spPr>
          <p:txBody>
            <a:bodyPr wrap="square">
              <a:spAutoFit/>
            </a:bodyPr>
            <a:lstStyle/>
            <a:p>
              <a:pPr algn="just"/>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a:t>
              </a:r>
              <a:r>
                <a:rPr lang="tr-TR" sz="2000" dirty="0" smtClean="0"/>
                <a:t>  </a:t>
              </a:r>
              <a:r>
                <a:rPr lang="tr-TR" sz="1800" dirty="0" smtClean="0"/>
                <a:t>Eczacılık programına girebilmek ve bu fakültede başarılı olabilmek için normalin üstünde akademik yeteneğe ve bilimsel meraka sahip olmak, fen bilimlerine ve özellikle kimyaya ilgi duymak gerekir.</a:t>
              </a:r>
              <a:endParaRPr lang="tr-TR" sz="1400" dirty="0"/>
            </a:p>
          </p:txBody>
        </p:sp>
      </p:grpSp>
    </p:spTree>
    <p:extLst>
      <p:ext uri="{BB962C8B-B14F-4D97-AF65-F5344CB8AC3E}">
        <p14:creationId xmlns:p14="http://schemas.microsoft.com/office/powerpoint/2010/main" val="98784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394"/>
            <a:ext cx="9144000" cy="768085"/>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b="1" dirty="0" smtClean="0"/>
              <a:t>ECZACILIK</a:t>
            </a:r>
            <a:endParaRPr lang="id-ID" dirty="0"/>
          </a:p>
        </p:txBody>
      </p:sp>
      <p:grpSp>
        <p:nvGrpSpPr>
          <p:cNvPr id="3" name="Group 27"/>
          <p:cNvGrpSpPr/>
          <p:nvPr/>
        </p:nvGrpSpPr>
        <p:grpSpPr>
          <a:xfrm>
            <a:off x="107504" y="1032330"/>
            <a:ext cx="4464496" cy="5468988"/>
            <a:chOff x="6337108" y="2157599"/>
            <a:chExt cx="1540216" cy="1542847"/>
          </a:xfrm>
        </p:grpSpPr>
        <p:grpSp>
          <p:nvGrpSpPr>
            <p:cNvPr id="4" name="Group 13"/>
            <p:cNvGrpSpPr/>
            <p:nvPr/>
          </p:nvGrpSpPr>
          <p:grpSpPr>
            <a:xfrm>
              <a:off x="6337108" y="2157599"/>
              <a:ext cx="1540216" cy="1542847"/>
              <a:chOff x="3948362" y="2606690"/>
              <a:chExt cx="1973242" cy="1976616"/>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dirty="0">
                  <a:solidFill>
                    <a:schemeClr val="tx1">
                      <a:lumMod val="95000"/>
                      <a:lumOff val="5000"/>
                    </a:schemeClr>
                  </a:solidFill>
                </a:endParaRPr>
              </a:p>
            </p:txBody>
          </p:sp>
          <p:sp>
            <p:nvSpPr>
              <p:cNvPr id="17" name="Rounded Rectangle 12"/>
              <p:cNvSpPr/>
              <p:nvPr/>
            </p:nvSpPr>
            <p:spPr>
              <a:xfrm>
                <a:off x="3948362" y="2606690"/>
                <a:ext cx="1941921" cy="19419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400" dirty="0" smtClean="0">
                    <a:ln w="18415" cmpd="sng">
                      <a:solidFill>
                        <a:srgbClr val="FFFFFF"/>
                      </a:solidFill>
                      <a:prstDash val="solid"/>
                    </a:ln>
                    <a:solidFill>
                      <a:schemeClr val="tx1">
                        <a:lumMod val="95000"/>
                        <a:lumOff val="5000"/>
                      </a:schemeClr>
                    </a:solidFill>
                    <a:effectLst>
                      <a:outerShdw blurRad="63500" dir="3600000" algn="tl" rotWithShape="0">
                        <a:srgbClr val="000000">
                          <a:alpha val="70000"/>
                        </a:srgbClr>
                      </a:outerShdw>
                    </a:effectLst>
                  </a:rPr>
                  <a:t>Mezunların Kazandıkları Unvan ve Yaptıkları İşler</a:t>
                </a:r>
                <a:r>
                  <a:rPr lang="tr-TR" sz="1800" dirty="0" smtClean="0">
                    <a:ln w="18415" cmpd="sng">
                      <a:solidFill>
                        <a:srgbClr val="FFFFFF"/>
                      </a:solidFill>
                      <a:prstDash val="solid"/>
                    </a:ln>
                    <a:solidFill>
                      <a:schemeClr val="tx1">
                        <a:lumMod val="95000"/>
                        <a:lumOff val="5000"/>
                      </a:schemeClr>
                    </a:solidFill>
                    <a:effectLst>
                      <a:outerShdw blurRad="63500" dir="3600000" algn="tl" rotWithShape="0">
                        <a:srgbClr val="000000">
                          <a:alpha val="70000"/>
                        </a:srgbClr>
                      </a:outerShdw>
                    </a:effectLst>
                  </a:rPr>
                  <a:t>:</a:t>
                </a:r>
              </a:p>
              <a:p>
                <a:pPr algn="just"/>
                <a:r>
                  <a:rPr lang="tr-TR" sz="1400" dirty="0" smtClean="0">
                    <a:solidFill>
                      <a:schemeClr val="tx1">
                        <a:lumMod val="95000"/>
                        <a:lumOff val="5000"/>
                      </a:schemeClr>
                    </a:solidFill>
                  </a:rPr>
                  <a:t> Eczacılık programını bitirenlere “”Eczacı”” unvanı verilir. Eczacı, sağlık hizmetleri grubundan bir meslek adamı, aynı zamanda bir ticaret adamıdır. Ancak halka ve sağlık memurlarına ilaçların kaliteleri, nitelikleri hakkında bilgi verme ve tavsiyelerde bulunma işleri dolayısıyla eczacılık bir sağlık mesleğidir. Eczacılar reçetelerde doktorlarca istenen hazır ilaçları müşteriye satar, hazırlanması gerekli ilaçları hazırlar, reçetesiz satılan ilaçlar konusunda müşterileri uyarır. Eczacılar çalışmalarını laboratuar, eczane gibi ilaç kokularının yaygın olduğu kapalı yerlerde yürütme durumundadırlar. Bu nedenle eczacı olmak isteyen bir kimsenin bu çalışma ortamını dikkate alması yararlı olur. Bir eczacının ekonomi ve alım satım işlerine de ilgi duyması, çalışmalarında çok dikkatli ve titiz davranması, sorumluluk bilinci ile hareket etmesi gerekmektedir.</a:t>
                </a:r>
                <a:endParaRPr lang="id-ID" sz="1400" dirty="0">
                  <a:solidFill>
                    <a:schemeClr val="tx1">
                      <a:lumMod val="95000"/>
                      <a:lumOff val="5000"/>
                    </a:schemeClr>
                  </a:solidFill>
                </a:endParaRPr>
              </a:p>
            </p:txBody>
          </p:sp>
        </p:grpSp>
        <p:sp>
          <p:nvSpPr>
            <p:cNvPr id="15" name="TextBox 14"/>
            <p:cNvSpPr txBox="1"/>
            <p:nvPr/>
          </p:nvSpPr>
          <p:spPr>
            <a:xfrm>
              <a:off x="6618950" y="2248947"/>
              <a:ext cx="535859" cy="81654"/>
            </a:xfrm>
            <a:prstGeom prst="roundRect">
              <a:avLst/>
            </a:prstGeom>
            <a:noFill/>
          </p:spPr>
          <p:txBody>
            <a:bodyPr wrap="square" rtlCol="0">
              <a:spAutoFit/>
            </a:bodyPr>
            <a:lstStyle/>
            <a:p>
              <a:pPr algn="ctr"/>
              <a:endParaRPr lang="id-ID" sz="1100" b="1" dirty="0">
                <a:solidFill>
                  <a:schemeClr val="tx1">
                    <a:lumMod val="95000"/>
                    <a:lumOff val="5000"/>
                  </a:schemeClr>
                </a:solidFill>
              </a:endParaRPr>
            </a:p>
          </p:txBody>
        </p:sp>
      </p:grpSp>
      <p:grpSp>
        <p:nvGrpSpPr>
          <p:cNvPr id="5" name="Group 23"/>
          <p:cNvGrpSpPr/>
          <p:nvPr/>
        </p:nvGrpSpPr>
        <p:grpSpPr>
          <a:xfrm>
            <a:off x="4788024" y="836712"/>
            <a:ext cx="4211960" cy="5568619"/>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solidFill>
                  <a:schemeClr val="tx1">
                    <a:lumMod val="85000"/>
                    <a:lumOff val="15000"/>
                  </a:schemeClr>
                </a:solidFill>
              </a:endParaRPr>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     </a:t>
              </a:r>
            </a:p>
            <a:p>
              <a:pPr algn="just"/>
              <a:r>
                <a:rPr lang="tr-TR" sz="1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Çalışma Alanları</a:t>
              </a:r>
              <a:r>
                <a:rPr lang="tr-TR" sz="1600" dirty="0" smtClean="0">
                  <a:ln w="18415" cmpd="sng">
                    <a:solidFill>
                      <a:srgbClr val="FFFFFF"/>
                    </a:solidFill>
                    <a:prstDash val="solid"/>
                  </a:ln>
                  <a:solidFill>
                    <a:schemeClr val="tx1"/>
                  </a:solidFill>
                  <a:effectLst>
                    <a:outerShdw blurRad="63500" dir="3600000" algn="tl" rotWithShape="0">
                      <a:srgbClr val="000000">
                        <a:alpha val="70000"/>
                      </a:srgbClr>
                    </a:outerShdw>
                  </a:effectLst>
                </a:rPr>
                <a:t>: </a:t>
              </a:r>
              <a:r>
                <a:rPr lang="tr-TR" sz="1600" dirty="0" smtClean="0">
                  <a:solidFill>
                    <a:schemeClr val="tx1"/>
                  </a:solidFill>
                </a:rPr>
                <a:t>Eczacıların çoğunluğu kendilerine veya başkalarına ait eczanelerde, bir kısmı ise hastanelerin eczanelerinde sorumlu eczacı olarak, bazıları laboratuarlarda, ilaç endüstrisinde araştırmacı veya ilaç tanıtıcısı olarak çalışırlar, küçük bir kısmı ise eğitim ile uğraşırlar. Eczacılık fakültesi mezunlarının kamu kuruluşlarında iş bulma olanağı son yıllarda çok azalmış görünmektedir. Serbest eczacı olmak isteyenler için de eczane açacakları bölge ya da şehir önem kazanmaktadır. Büyük kentlerde ihtiyaçtan fazla eczane vardır.</a:t>
              </a:r>
              <a:endParaRPr lang="id-ID" dirty="0">
                <a:solidFill>
                  <a:schemeClr val="tx1"/>
                </a:solidFill>
              </a:endParaRPr>
            </a:p>
          </p:txBody>
        </p:sp>
      </p:grpSp>
      <p:sp>
        <p:nvSpPr>
          <p:cNvPr id="39" name="38 Altbilgi Yer Tutucusu"/>
          <p:cNvSpPr>
            <a:spLocks noGrp="1"/>
          </p:cNvSpPr>
          <p:nvPr>
            <p:ph type="ftr" sz="quarter" idx="11"/>
          </p:nvPr>
        </p:nvSpPr>
        <p:spPr>
          <a:xfrm>
            <a:off x="323528" y="6501342"/>
            <a:ext cx="2895600" cy="365125"/>
          </a:xfrm>
        </p:spPr>
        <p:txBody>
          <a:bodyPr/>
          <a:lstStyle/>
          <a:p>
            <a:r>
              <a:rPr lang="tr-TR" dirty="0" smtClean="0"/>
              <a:t>www.rehberlikservisim.com</a:t>
            </a:r>
            <a:endParaRPr lang="tr-TR" dirty="0"/>
          </a:p>
        </p:txBody>
      </p:sp>
    </p:spTree>
    <p:extLst>
      <p:ext uri="{BB962C8B-B14F-4D97-AF65-F5344CB8AC3E}">
        <p14:creationId xmlns:p14="http://schemas.microsoft.com/office/powerpoint/2010/main" val="173836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114300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smtClean="0"/>
              <a:t>          HEMŞİRELİK</a:t>
            </a:r>
            <a:endParaRPr lang="id-ID" dirty="0"/>
          </a:p>
        </p:txBody>
      </p:sp>
      <p:sp>
        <p:nvSpPr>
          <p:cNvPr id="35" name="34 Oval"/>
          <p:cNvSpPr/>
          <p:nvPr/>
        </p:nvSpPr>
        <p:spPr>
          <a:xfrm>
            <a:off x="-36512" y="-32463"/>
            <a:ext cx="2422193" cy="3004289"/>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
        <p:nvSpPr>
          <p:cNvPr id="49" name="Freeform 17"/>
          <p:cNvSpPr>
            <a:spLocks/>
          </p:cNvSpPr>
          <p:nvPr/>
        </p:nvSpPr>
        <p:spPr bwMode="auto">
          <a:xfrm>
            <a:off x="4275536" y="3127251"/>
            <a:ext cx="610791" cy="3914775"/>
          </a:xfrm>
          <a:custGeom>
            <a:avLst/>
            <a:gdLst>
              <a:gd name="T0" fmla="*/ 513 w 513"/>
              <a:gd name="T1" fmla="*/ 273 h 3288"/>
              <a:gd name="T2" fmla="*/ 258 w 513"/>
              <a:gd name="T3" fmla="*/ 0 h 3288"/>
              <a:gd name="T4" fmla="*/ 0 w 513"/>
              <a:gd name="T5" fmla="*/ 273 h 3288"/>
              <a:gd name="T6" fmla="*/ 157 w 513"/>
              <a:gd name="T7" fmla="*/ 273 h 3288"/>
              <a:gd name="T8" fmla="*/ 157 w 513"/>
              <a:gd name="T9" fmla="*/ 3288 h 3288"/>
              <a:gd name="T10" fmla="*/ 359 w 513"/>
              <a:gd name="T11" fmla="*/ 3288 h 3288"/>
              <a:gd name="T12" fmla="*/ 359 w 513"/>
              <a:gd name="T13" fmla="*/ 273 h 3288"/>
              <a:gd name="T14" fmla="*/ 513 w 513"/>
              <a:gd name="T15" fmla="*/ 273 h 3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288">
                <a:moveTo>
                  <a:pt x="513" y="273"/>
                </a:moveTo>
                <a:lnTo>
                  <a:pt x="258" y="0"/>
                </a:lnTo>
                <a:lnTo>
                  <a:pt x="0" y="273"/>
                </a:lnTo>
                <a:lnTo>
                  <a:pt x="157" y="273"/>
                </a:lnTo>
                <a:lnTo>
                  <a:pt x="157" y="3288"/>
                </a:lnTo>
                <a:lnTo>
                  <a:pt x="359" y="3288"/>
                </a:lnTo>
                <a:lnTo>
                  <a:pt x="359" y="273"/>
                </a:lnTo>
                <a:lnTo>
                  <a:pt x="513" y="273"/>
                </a:lnTo>
                <a:close/>
              </a:path>
            </a:pathLst>
          </a:custGeom>
          <a:solidFill>
            <a:schemeClr val="accent1"/>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0" name="Freeform 14"/>
          <p:cNvSpPr>
            <a:spLocks/>
          </p:cNvSpPr>
          <p:nvPr/>
        </p:nvSpPr>
        <p:spPr bwMode="auto">
          <a:xfrm>
            <a:off x="2343779" y="3702859"/>
            <a:ext cx="2114550" cy="3215879"/>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chemeClr val="accent3"/>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1" name="Freeform 16"/>
          <p:cNvSpPr>
            <a:spLocks/>
          </p:cNvSpPr>
          <p:nvPr/>
        </p:nvSpPr>
        <p:spPr bwMode="auto">
          <a:xfrm>
            <a:off x="4707665" y="3702859"/>
            <a:ext cx="2118122" cy="3215879"/>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chemeClr val="accent2"/>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2" name="Freeform 13"/>
          <p:cNvSpPr>
            <a:spLocks/>
          </p:cNvSpPr>
          <p:nvPr/>
        </p:nvSpPr>
        <p:spPr bwMode="auto">
          <a:xfrm>
            <a:off x="3060084" y="5185187"/>
            <a:ext cx="1158479" cy="1733549"/>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3" name="Freeform 15"/>
          <p:cNvSpPr>
            <a:spLocks/>
          </p:cNvSpPr>
          <p:nvPr/>
        </p:nvSpPr>
        <p:spPr bwMode="auto">
          <a:xfrm>
            <a:off x="4953194" y="5185187"/>
            <a:ext cx="1157288" cy="1733549"/>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grpSp>
        <p:nvGrpSpPr>
          <p:cNvPr id="3" name="25 Grup"/>
          <p:cNvGrpSpPr/>
          <p:nvPr/>
        </p:nvGrpSpPr>
        <p:grpSpPr>
          <a:xfrm>
            <a:off x="817081" y="5323006"/>
            <a:ext cx="2193487" cy="721373"/>
            <a:chOff x="817080" y="3992256"/>
            <a:chExt cx="2193487" cy="541030"/>
          </a:xfrm>
        </p:grpSpPr>
        <p:sp>
          <p:nvSpPr>
            <p:cNvPr id="66" name="TextBox 65"/>
            <p:cNvSpPr txBox="1"/>
            <p:nvPr/>
          </p:nvSpPr>
          <p:spPr>
            <a:xfrm>
              <a:off x="817080" y="3992256"/>
              <a:ext cx="2193487" cy="223403"/>
            </a:xfrm>
            <a:prstGeom prst="rect">
              <a:avLst/>
            </a:prstGeom>
            <a:noFill/>
          </p:spPr>
          <p:txBody>
            <a:bodyPr wrap="none" lIns="81630" tIns="40815" rIns="81630" bIns="40815" rtlCol="0">
              <a:spAutoFit/>
            </a:bodyPr>
            <a:lstStyle/>
            <a:p>
              <a:pPr algn="r"/>
              <a:r>
                <a:rPr lang="tr-TR" sz="1400" b="1" dirty="0" smtClean="0">
                  <a:latin typeface="+mj-lt"/>
                </a:rPr>
                <a:t>2017 En Düşük Başarı Sırası</a:t>
              </a:r>
              <a:endParaRPr lang="id-ID" sz="1400" b="1" dirty="0">
                <a:latin typeface="+mj-lt"/>
              </a:endParaRPr>
            </a:p>
          </p:txBody>
        </p:sp>
        <p:sp>
          <p:nvSpPr>
            <p:cNvPr id="18" name="17 Metin kutusu"/>
            <p:cNvSpPr txBox="1"/>
            <p:nvPr/>
          </p:nvSpPr>
          <p:spPr>
            <a:xfrm>
              <a:off x="971600" y="4155926"/>
              <a:ext cx="1662512" cy="377360"/>
            </a:xfrm>
            <a:prstGeom prst="rect">
              <a:avLst/>
            </a:prstGeom>
            <a:noFill/>
          </p:spPr>
          <p:txBody>
            <a:bodyPr wrap="square" lIns="71561" tIns="35780" rIns="71561" bIns="35780" rtlCol="0">
              <a:spAutoFit/>
            </a:bodyPr>
            <a:lstStyle/>
            <a:p>
              <a:pPr algn="ctr"/>
              <a:r>
                <a:rPr lang="tr-TR" sz="2800" b="1" dirty="0" smtClean="0">
                  <a:solidFill>
                    <a:srgbClr val="9999FF"/>
                  </a:solidFill>
                </a:rPr>
                <a:t>160.886</a:t>
              </a:r>
              <a:endParaRPr lang="tr-TR" sz="2800" b="1" dirty="0">
                <a:solidFill>
                  <a:srgbClr val="9999FF"/>
                </a:solidFill>
              </a:endParaRPr>
            </a:p>
          </p:txBody>
        </p:sp>
      </p:grpSp>
      <p:grpSp>
        <p:nvGrpSpPr>
          <p:cNvPr id="4" name="22 Grup"/>
          <p:cNvGrpSpPr/>
          <p:nvPr/>
        </p:nvGrpSpPr>
        <p:grpSpPr>
          <a:xfrm>
            <a:off x="447887" y="3559620"/>
            <a:ext cx="1787926" cy="1090943"/>
            <a:chOff x="447886" y="2669715"/>
            <a:chExt cx="1787926" cy="818207"/>
          </a:xfrm>
        </p:grpSpPr>
        <p:sp>
          <p:nvSpPr>
            <p:cNvPr id="64" name="TextBox 63"/>
            <p:cNvSpPr txBox="1"/>
            <p:nvPr/>
          </p:nvSpPr>
          <p:spPr>
            <a:xfrm>
              <a:off x="447886" y="2669715"/>
              <a:ext cx="1787926" cy="384985"/>
            </a:xfrm>
            <a:prstGeom prst="rect">
              <a:avLst/>
            </a:prstGeom>
            <a:noFill/>
          </p:spPr>
          <p:txBody>
            <a:bodyPr wrap="none" lIns="81630" tIns="40815" rIns="81630" bIns="40815" rtlCol="0">
              <a:spAutoFit/>
            </a:bodyPr>
            <a:lstStyle/>
            <a:p>
              <a:pPr algn="ctr"/>
              <a:r>
                <a:rPr lang="tr-TR" sz="1400" b="1" dirty="0" smtClean="0">
                  <a:latin typeface="+mj-lt"/>
                </a:rPr>
                <a:t>2018 Tahmini</a:t>
              </a:r>
            </a:p>
            <a:p>
              <a:pPr algn="ctr"/>
              <a:r>
                <a:rPr lang="tr-TR" sz="1400" b="1" dirty="0" smtClean="0">
                  <a:latin typeface="+mj-lt"/>
                </a:rPr>
                <a:t>En Düşük Başarı Sırası</a:t>
              </a:r>
              <a:endParaRPr lang="id-ID" sz="1400" b="1" dirty="0">
                <a:latin typeface="+mj-lt"/>
              </a:endParaRPr>
            </a:p>
          </p:txBody>
        </p:sp>
        <p:sp>
          <p:nvSpPr>
            <p:cNvPr id="19" name="18 Metin kutusu"/>
            <p:cNvSpPr txBox="1"/>
            <p:nvPr/>
          </p:nvSpPr>
          <p:spPr>
            <a:xfrm>
              <a:off x="569655" y="3110563"/>
              <a:ext cx="1539363" cy="377359"/>
            </a:xfrm>
            <a:prstGeom prst="rect">
              <a:avLst/>
            </a:prstGeom>
            <a:noFill/>
          </p:spPr>
          <p:txBody>
            <a:bodyPr wrap="square" lIns="71561" tIns="35780" rIns="71561" bIns="35780" rtlCol="0">
              <a:spAutoFit/>
            </a:bodyPr>
            <a:lstStyle/>
            <a:p>
              <a:pPr algn="ctr"/>
              <a:r>
                <a:rPr lang="tr-TR" sz="2800" b="1" dirty="0" smtClean="0">
                  <a:solidFill>
                    <a:srgbClr val="FF9900"/>
                  </a:solidFill>
                </a:rPr>
                <a:t>221.700</a:t>
              </a:r>
              <a:endParaRPr lang="tr-TR" sz="2500" b="1" dirty="0">
                <a:solidFill>
                  <a:srgbClr val="FF9900"/>
                </a:solidFill>
              </a:endParaRPr>
            </a:p>
          </p:txBody>
        </p:sp>
      </p:grpSp>
      <p:grpSp>
        <p:nvGrpSpPr>
          <p:cNvPr id="5" name="26 Grup"/>
          <p:cNvGrpSpPr/>
          <p:nvPr/>
        </p:nvGrpSpPr>
        <p:grpSpPr>
          <a:xfrm>
            <a:off x="3481057" y="2254987"/>
            <a:ext cx="2160272" cy="818776"/>
            <a:chOff x="3481057" y="1691241"/>
            <a:chExt cx="2160272" cy="614082"/>
          </a:xfrm>
        </p:grpSpPr>
        <p:sp>
          <p:nvSpPr>
            <p:cNvPr id="68" name="TextBox 67"/>
            <p:cNvSpPr txBox="1"/>
            <p:nvPr/>
          </p:nvSpPr>
          <p:spPr>
            <a:xfrm>
              <a:off x="3481057" y="2081920"/>
              <a:ext cx="2160272" cy="223403"/>
            </a:xfrm>
            <a:prstGeom prst="rect">
              <a:avLst/>
            </a:prstGeom>
            <a:noFill/>
          </p:spPr>
          <p:txBody>
            <a:bodyPr wrap="none" lIns="81630" tIns="40815" rIns="81630" bIns="40815" rtlCol="0">
              <a:spAutoFit/>
            </a:bodyPr>
            <a:lstStyle/>
            <a:p>
              <a:pPr algn="ctr"/>
              <a:r>
                <a:rPr lang="tr-TR" sz="1400" b="1" dirty="0" smtClean="0">
                  <a:latin typeface="+mj-lt"/>
                </a:rPr>
                <a:t>2018 En Küçük Başarı Puan</a:t>
              </a:r>
              <a:endParaRPr lang="id-ID" sz="1400" b="1" dirty="0">
                <a:latin typeface="+mj-lt"/>
              </a:endParaRPr>
            </a:p>
          </p:txBody>
        </p:sp>
        <p:sp>
          <p:nvSpPr>
            <p:cNvPr id="20" name="19 Metin kutusu"/>
            <p:cNvSpPr txBox="1"/>
            <p:nvPr/>
          </p:nvSpPr>
          <p:spPr>
            <a:xfrm>
              <a:off x="3894680" y="1691241"/>
              <a:ext cx="1539363" cy="377360"/>
            </a:xfrm>
            <a:prstGeom prst="rect">
              <a:avLst/>
            </a:prstGeom>
            <a:noFill/>
          </p:spPr>
          <p:txBody>
            <a:bodyPr wrap="square" lIns="71561" tIns="35780" rIns="71561" bIns="35780" rtlCol="0">
              <a:spAutoFit/>
            </a:bodyPr>
            <a:lstStyle/>
            <a:p>
              <a:r>
                <a:rPr lang="tr-TR" sz="2800" b="1" dirty="0" smtClean="0">
                  <a:solidFill>
                    <a:schemeClr val="accent1">
                      <a:lumMod val="75000"/>
                    </a:schemeClr>
                  </a:solidFill>
                </a:rPr>
                <a:t>*</a:t>
              </a:r>
              <a:r>
                <a:rPr lang="tr-TR" sz="2800" b="1" dirty="0" smtClean="0"/>
                <a:t> </a:t>
              </a:r>
              <a:r>
                <a:rPr lang="tr-TR" sz="2800" b="1" dirty="0" smtClean="0">
                  <a:solidFill>
                    <a:schemeClr val="accent1">
                      <a:lumMod val="75000"/>
                    </a:schemeClr>
                  </a:solidFill>
                </a:rPr>
                <a:t>271,46</a:t>
              </a:r>
              <a:endParaRPr lang="tr-TR" sz="2800" dirty="0">
                <a:solidFill>
                  <a:schemeClr val="accent1">
                    <a:lumMod val="75000"/>
                  </a:schemeClr>
                </a:solidFill>
              </a:endParaRPr>
            </a:p>
          </p:txBody>
        </p:sp>
      </p:grpSp>
      <p:grpSp>
        <p:nvGrpSpPr>
          <p:cNvPr id="6" name="23 Grup"/>
          <p:cNvGrpSpPr/>
          <p:nvPr/>
        </p:nvGrpSpPr>
        <p:grpSpPr>
          <a:xfrm>
            <a:off x="6633038" y="3332990"/>
            <a:ext cx="1539363" cy="816523"/>
            <a:chOff x="6633037" y="2499742"/>
            <a:chExt cx="1539363" cy="612392"/>
          </a:xfrm>
        </p:grpSpPr>
        <p:sp>
          <p:nvSpPr>
            <p:cNvPr id="60" name="TextBox 59"/>
            <p:cNvSpPr txBox="1"/>
            <p:nvPr/>
          </p:nvSpPr>
          <p:spPr>
            <a:xfrm>
              <a:off x="6911833" y="2865648"/>
              <a:ext cx="1008034" cy="246486"/>
            </a:xfrm>
            <a:prstGeom prst="rect">
              <a:avLst/>
            </a:prstGeom>
            <a:noFill/>
          </p:spPr>
          <p:txBody>
            <a:bodyPr wrap="none" lIns="81630" tIns="40815" rIns="81630" bIns="40815" rtlCol="0">
              <a:spAutoFit/>
            </a:bodyPr>
            <a:lstStyle/>
            <a:p>
              <a:r>
                <a:rPr lang="tr-TR" sz="1600" b="1" dirty="0" smtClean="0">
                  <a:latin typeface="+mj-lt"/>
                </a:rPr>
                <a:t>Puan türü</a:t>
              </a:r>
              <a:endParaRPr lang="id-ID" sz="1600" b="1" dirty="0">
                <a:latin typeface="+mj-lt"/>
              </a:endParaRPr>
            </a:p>
          </p:txBody>
        </p:sp>
        <p:sp>
          <p:nvSpPr>
            <p:cNvPr id="21" name="20 Metin kutusu"/>
            <p:cNvSpPr txBox="1"/>
            <p:nvPr/>
          </p:nvSpPr>
          <p:spPr>
            <a:xfrm>
              <a:off x="6633037" y="2499742"/>
              <a:ext cx="1539363" cy="377359"/>
            </a:xfrm>
            <a:prstGeom prst="rect">
              <a:avLst/>
            </a:prstGeom>
            <a:noFill/>
          </p:spPr>
          <p:txBody>
            <a:bodyPr wrap="square" lIns="71561" tIns="35780" rIns="71561" bIns="35780" rtlCol="0">
              <a:spAutoFit/>
            </a:bodyPr>
            <a:lstStyle/>
            <a:p>
              <a:pPr algn="ctr"/>
              <a:r>
                <a:rPr lang="tr-TR" sz="2800" b="1" dirty="0" smtClean="0">
                  <a:solidFill>
                    <a:schemeClr val="accent2">
                      <a:lumMod val="75000"/>
                    </a:schemeClr>
                  </a:solidFill>
                </a:rPr>
                <a:t>SAYISAL</a:t>
              </a:r>
              <a:endParaRPr lang="tr-TR" sz="2800" b="1" dirty="0">
                <a:solidFill>
                  <a:schemeClr val="accent2">
                    <a:lumMod val="75000"/>
                  </a:schemeClr>
                </a:solidFill>
              </a:endParaRPr>
            </a:p>
          </p:txBody>
        </p:sp>
      </p:grpSp>
      <p:grpSp>
        <p:nvGrpSpPr>
          <p:cNvPr id="7" name="24 Grup"/>
          <p:cNvGrpSpPr/>
          <p:nvPr/>
        </p:nvGrpSpPr>
        <p:grpSpPr>
          <a:xfrm>
            <a:off x="6071339" y="5323006"/>
            <a:ext cx="2886882" cy="764389"/>
            <a:chOff x="6071339" y="3992256"/>
            <a:chExt cx="2886882" cy="573292"/>
          </a:xfrm>
        </p:grpSpPr>
        <p:sp>
          <p:nvSpPr>
            <p:cNvPr id="62" name="TextBox 61"/>
            <p:cNvSpPr txBox="1"/>
            <p:nvPr/>
          </p:nvSpPr>
          <p:spPr>
            <a:xfrm>
              <a:off x="6071339" y="3992256"/>
              <a:ext cx="2886882" cy="246486"/>
            </a:xfrm>
            <a:prstGeom prst="rect">
              <a:avLst/>
            </a:prstGeom>
            <a:noFill/>
          </p:spPr>
          <p:txBody>
            <a:bodyPr wrap="none" lIns="81630" tIns="40815" rIns="81630" bIns="40815" rtlCol="0">
              <a:spAutoFit/>
            </a:bodyPr>
            <a:lstStyle/>
            <a:p>
              <a:r>
                <a:rPr lang="tr-TR" sz="1600" b="1" dirty="0" smtClean="0">
                  <a:latin typeface="+mj-lt"/>
                </a:rPr>
                <a:t>2018 Türkiye Toplam Kontenjanı</a:t>
              </a:r>
              <a:endParaRPr lang="id-ID" sz="1600" b="1" dirty="0">
                <a:latin typeface="+mj-lt"/>
              </a:endParaRPr>
            </a:p>
          </p:txBody>
        </p:sp>
        <p:sp>
          <p:nvSpPr>
            <p:cNvPr id="22" name="21 Metin kutusu"/>
            <p:cNvSpPr txBox="1"/>
            <p:nvPr/>
          </p:nvSpPr>
          <p:spPr>
            <a:xfrm>
              <a:off x="6419236" y="4188188"/>
              <a:ext cx="1724087" cy="377360"/>
            </a:xfrm>
            <a:prstGeom prst="rect">
              <a:avLst/>
            </a:prstGeom>
            <a:noFill/>
          </p:spPr>
          <p:txBody>
            <a:bodyPr wrap="square" lIns="71561" tIns="35780" rIns="71561" bIns="35780" rtlCol="0">
              <a:spAutoFit/>
            </a:bodyPr>
            <a:lstStyle/>
            <a:p>
              <a:pPr algn="ctr"/>
              <a:r>
                <a:rPr lang="tr-TR" sz="2800" b="1" dirty="0" smtClean="0">
                  <a:solidFill>
                    <a:srgbClr val="00B0F0"/>
                  </a:solidFill>
                </a:rPr>
                <a:t>14.545</a:t>
              </a:r>
              <a:endParaRPr lang="tr-TR" sz="2800" b="1" dirty="0">
                <a:solidFill>
                  <a:srgbClr val="00B0F0"/>
                </a:solidFill>
              </a:endParaRPr>
            </a:p>
          </p:txBody>
        </p:sp>
      </p:grpSp>
      <p:pic>
        <p:nvPicPr>
          <p:cNvPr id="36" name="35 Resim" descr="LOGOSON7.png"/>
          <p:cNvPicPr>
            <a:picLocks noChangeAspect="1"/>
          </p:cNvPicPr>
          <p:nvPr/>
        </p:nvPicPr>
        <p:blipFill>
          <a:blip r:embed="rId4" cstate="print"/>
          <a:stretch>
            <a:fillRect/>
          </a:stretch>
        </p:blipFill>
        <p:spPr>
          <a:xfrm>
            <a:off x="7650728" y="6106737"/>
            <a:ext cx="1274285" cy="630924"/>
          </a:xfrm>
          <a:prstGeom prst="rect">
            <a:avLst/>
          </a:prstGeom>
        </p:spPr>
      </p:pic>
      <p:sp>
        <p:nvSpPr>
          <p:cNvPr id="37" name="36 Altbilgi Yer Tutucusu"/>
          <p:cNvSpPr>
            <a:spLocks noGrp="1"/>
          </p:cNvSpPr>
          <p:nvPr>
            <p:ph type="ftr" sz="quarter" idx="11"/>
          </p:nvPr>
        </p:nvSpPr>
        <p:spPr>
          <a:xfrm>
            <a:off x="138634" y="6492876"/>
            <a:ext cx="2895600" cy="365125"/>
          </a:xfrm>
        </p:spPr>
        <p:txBody>
          <a:bodyPr/>
          <a:lstStyle/>
          <a:p>
            <a:r>
              <a:rPr lang="tr-TR" b="1" dirty="0" smtClean="0">
                <a:solidFill>
                  <a:schemeClr val="tx1">
                    <a:lumMod val="75000"/>
                    <a:lumOff val="25000"/>
                  </a:schemeClr>
                </a:solidFill>
              </a:rPr>
              <a:t>www.rehberlikservisim.com</a:t>
            </a:r>
            <a:endParaRPr lang="tr-TR" b="1" dirty="0">
              <a:solidFill>
                <a:schemeClr val="tx1">
                  <a:lumMod val="75000"/>
                  <a:lumOff val="25000"/>
                </a:schemeClr>
              </a:solidFill>
            </a:endParaRPr>
          </a:p>
        </p:txBody>
      </p:sp>
      <p:sp>
        <p:nvSpPr>
          <p:cNvPr id="38" name="37 Metin kutusu"/>
          <p:cNvSpPr txBox="1"/>
          <p:nvPr/>
        </p:nvSpPr>
        <p:spPr>
          <a:xfrm>
            <a:off x="3094213" y="1339061"/>
            <a:ext cx="2383531" cy="380035"/>
          </a:xfrm>
          <a:prstGeom prst="rect">
            <a:avLst/>
          </a:prstGeom>
          <a:noFill/>
        </p:spPr>
        <p:txBody>
          <a:bodyPr wrap="none" lIns="71561" tIns="35780" rIns="71561" bIns="35780" rtlCol="0">
            <a:spAutoFit/>
          </a:bodyPr>
          <a:lstStyle/>
          <a:p>
            <a:r>
              <a:rPr lang="tr-TR" sz="1900" b="1" dirty="0" smtClean="0">
                <a:solidFill>
                  <a:schemeClr val="accent1">
                    <a:lumMod val="75000"/>
                  </a:schemeClr>
                </a:solidFill>
              </a:rPr>
              <a:t>*</a:t>
            </a:r>
            <a:r>
              <a:rPr lang="tr-TR" sz="2000" b="1" dirty="0" smtClean="0"/>
              <a:t> </a:t>
            </a:r>
            <a:r>
              <a:rPr lang="tr-TR" sz="2000" b="1" dirty="0" smtClean="0">
                <a:solidFill>
                  <a:schemeClr val="accent1">
                    <a:lumMod val="75000"/>
                  </a:schemeClr>
                </a:solidFill>
              </a:rPr>
              <a:t>Kafkas Üniversitesi </a:t>
            </a:r>
            <a:endParaRPr lang="tr-TR" sz="1900" b="1" dirty="0">
              <a:solidFill>
                <a:schemeClr val="accent1">
                  <a:lumMod val="75000"/>
                </a:schemeClr>
              </a:solidFill>
            </a:endParaRPr>
          </a:p>
        </p:txBody>
      </p:sp>
    </p:spTree>
    <p:extLst>
      <p:ext uri="{BB962C8B-B14F-4D97-AF65-F5344CB8AC3E}">
        <p14:creationId xmlns:p14="http://schemas.microsoft.com/office/powerpoint/2010/main" val="264704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up)">
                                      <p:cBhvr>
                                        <p:cTn id="8" dur="500"/>
                                        <p:tgtEl>
                                          <p:spTgt spid="49"/>
                                        </p:tgtEl>
                                      </p:cBhvr>
                                    </p:animEffect>
                                  </p:childTnLst>
                                </p:cTn>
                              </p:par>
                              <p:par>
                                <p:cTn id="9" presetID="12" presetClass="entr" presetSubtype="4" fill="hold" grpId="0" nodeType="withEffect">
                                  <p:stCondLst>
                                    <p:cond delay="25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ppt_y</p:attrName>
                                        </p:attrNameLst>
                                      </p:cBhvr>
                                      <p:tavLst>
                                        <p:tav tm="0">
                                          <p:val>
                                            <p:strVal val="#ppt_y+#ppt_h*1.125000"/>
                                          </p:val>
                                        </p:tav>
                                        <p:tav tm="100000">
                                          <p:val>
                                            <p:strVal val="#ppt_y"/>
                                          </p:val>
                                        </p:tav>
                                      </p:tavLst>
                                    </p:anim>
                                    <p:animEffect transition="in" filter="wipe(up)">
                                      <p:cBhvr>
                                        <p:cTn id="12" dur="500"/>
                                        <p:tgtEl>
                                          <p:spTgt spid="50"/>
                                        </p:tgtEl>
                                      </p:cBhvr>
                                    </p:animEffect>
                                  </p:childTnLst>
                                </p:cTn>
                              </p:par>
                              <p:par>
                                <p:cTn id="13" presetID="12" presetClass="entr" presetSubtype="4" fill="hold" grpId="0"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p:tgtEl>
                                          <p:spTgt spid="51"/>
                                        </p:tgtEl>
                                        <p:attrNameLst>
                                          <p:attrName>ppt_y</p:attrName>
                                        </p:attrNameLst>
                                      </p:cBhvr>
                                      <p:tavLst>
                                        <p:tav tm="0">
                                          <p:val>
                                            <p:strVal val="#ppt_y+#ppt_h*1.125000"/>
                                          </p:val>
                                        </p:tav>
                                        <p:tav tm="100000">
                                          <p:val>
                                            <p:strVal val="#ppt_y"/>
                                          </p:val>
                                        </p:tav>
                                      </p:tavLst>
                                    </p:anim>
                                    <p:animEffect transition="in" filter="wipe(up)">
                                      <p:cBhvr>
                                        <p:cTn id="16" dur="500"/>
                                        <p:tgtEl>
                                          <p:spTgt spid="51"/>
                                        </p:tgtEl>
                                      </p:cBhvr>
                                    </p:animEffect>
                                  </p:childTnLst>
                                </p:cTn>
                              </p:par>
                              <p:par>
                                <p:cTn id="17" presetID="12" presetClass="entr" presetSubtype="4"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up)">
                                      <p:cBhvr>
                                        <p:cTn id="20" dur="500"/>
                                        <p:tgtEl>
                                          <p:spTgt spid="52"/>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up)">
                                      <p:cBhvr>
                                        <p:cTn id="24" dur="500"/>
                                        <p:tgtEl>
                                          <p:spTgt spid="53"/>
                                        </p:tgtEl>
                                      </p:cBhvr>
                                    </p:animEffect>
                                  </p:childTnLst>
                                </p:cTn>
                              </p:par>
                            </p:childTnLst>
                          </p:cTn>
                        </p:par>
                        <p:par>
                          <p:cTn id="25" fill="hold">
                            <p:stCondLst>
                              <p:cond delay="1000"/>
                            </p:stCondLst>
                            <p:childTnLst>
                              <p:par>
                                <p:cTn id="26" presetID="25"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31" dur="1000" fill="hold"/>
                                        <p:tgtEl>
                                          <p:spTgt spid="3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35"/>
                                        </p:tgtEl>
                                      </p:cBhvr>
                                    </p:animEffect>
                                  </p:childTnLst>
                                </p:cTn>
                              </p:par>
                            </p:childTnLst>
                          </p:cTn>
                        </p:par>
                        <p:par>
                          <p:cTn id="36" fill="hold">
                            <p:stCondLst>
                              <p:cond delay="2000"/>
                            </p:stCondLst>
                            <p:childTnLst>
                              <p:par>
                                <p:cTn id="37" presetID="51"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770" decel="100000"/>
                                        <p:tgtEl>
                                          <p:spTgt spid="38"/>
                                        </p:tgtEl>
                                      </p:cBhvr>
                                    </p:animEffect>
                                    <p:animScale>
                                      <p:cBhvr>
                                        <p:cTn id="40" dur="770" decel="100000"/>
                                        <p:tgtEl>
                                          <p:spTgt spid="38"/>
                                        </p:tgtEl>
                                      </p:cBhvr>
                                      <p:from x="10000" y="10000"/>
                                      <p:to x="200000" y="450000"/>
                                    </p:animScale>
                                    <p:animScale>
                                      <p:cBhvr>
                                        <p:cTn id="41" dur="1230" accel="100000" fill="hold">
                                          <p:stCondLst>
                                            <p:cond delay="770"/>
                                          </p:stCondLst>
                                        </p:cTn>
                                        <p:tgtEl>
                                          <p:spTgt spid="38"/>
                                        </p:tgtEl>
                                      </p:cBhvr>
                                      <p:from x="200000" y="450000"/>
                                      <p:to x="100000" y="100000"/>
                                    </p:animScale>
                                    <p:set>
                                      <p:cBhvr>
                                        <p:cTn id="42" dur="770" fill="hold"/>
                                        <p:tgtEl>
                                          <p:spTgt spid="38"/>
                                        </p:tgtEl>
                                        <p:attrNameLst>
                                          <p:attrName>ppt_x</p:attrName>
                                        </p:attrNameLst>
                                      </p:cBhvr>
                                      <p:to>
                                        <p:strVal val="(0.5)"/>
                                      </p:to>
                                    </p:set>
                                    <p:anim from="(0.5)" to="(#ppt_x)" calcmode="lin" valueType="num">
                                      <p:cBhvr>
                                        <p:cTn id="43" dur="1230" accel="100000" fill="hold">
                                          <p:stCondLst>
                                            <p:cond delay="770"/>
                                          </p:stCondLst>
                                        </p:cTn>
                                        <p:tgtEl>
                                          <p:spTgt spid="38"/>
                                        </p:tgtEl>
                                        <p:attrNameLst>
                                          <p:attrName>ppt_x</p:attrName>
                                        </p:attrNameLst>
                                      </p:cBhvr>
                                    </p:anim>
                                    <p:set>
                                      <p:cBhvr>
                                        <p:cTn id="44" dur="770" fill="hold"/>
                                        <p:tgtEl>
                                          <p:spTgt spid="38"/>
                                        </p:tgtEl>
                                        <p:attrNameLst>
                                          <p:attrName>ppt_y</p:attrName>
                                        </p:attrNameLst>
                                      </p:cBhvr>
                                      <p:to>
                                        <p:strVal val="(#ppt_y+0.4)"/>
                                      </p:to>
                                    </p:set>
                                    <p:anim from="(#ppt_y+0.4)" to="(#ppt_y)" calcmode="lin" valueType="num">
                                      <p:cBhvr>
                                        <p:cTn id="45" dur="1230" accel="100000" fill="hold">
                                          <p:stCondLst>
                                            <p:cond delay="770"/>
                                          </p:stCondLst>
                                        </p:cTn>
                                        <p:tgtEl>
                                          <p:spTgt spid="38"/>
                                        </p:tgtEl>
                                        <p:attrNameLst>
                                          <p:attrName>ppt_y</p:attrName>
                                        </p:attrNameLst>
                                      </p:cBhvr>
                                    </p:anim>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000" fill="hold"/>
                                        <p:tgtEl>
                                          <p:spTgt spid="5"/>
                                        </p:tgtEl>
                                        <p:attrNameLst>
                                          <p:attrName>ppt_x</p:attrName>
                                        </p:attrNameLst>
                                      </p:cBhvr>
                                      <p:tavLst>
                                        <p:tav tm="0">
                                          <p:val>
                                            <p:strVal val="#ppt_x"/>
                                          </p:val>
                                        </p:tav>
                                        <p:tav tm="100000">
                                          <p:val>
                                            <p:strVal val="#ppt_x"/>
                                          </p:val>
                                        </p:tav>
                                      </p:tavLst>
                                    </p:anim>
                                    <p:anim calcmode="lin" valueType="num">
                                      <p:cBhvr additive="base">
                                        <p:cTn id="50" dur="1000" fill="hold"/>
                                        <p:tgtEl>
                                          <p:spTgt spid="5"/>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 presetClass="entr" presetSubtype="2"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1000" fill="hold"/>
                                        <p:tgtEl>
                                          <p:spTgt spid="6"/>
                                        </p:tgtEl>
                                        <p:attrNameLst>
                                          <p:attrName>ppt_x</p:attrName>
                                        </p:attrNameLst>
                                      </p:cBhvr>
                                      <p:tavLst>
                                        <p:tav tm="0">
                                          <p:val>
                                            <p:strVal val="1+#ppt_w/2"/>
                                          </p:val>
                                        </p:tav>
                                        <p:tav tm="100000">
                                          <p:val>
                                            <p:strVal val="#ppt_x"/>
                                          </p:val>
                                        </p:tav>
                                      </p:tavLst>
                                    </p:anim>
                                    <p:anim calcmode="lin" valueType="num">
                                      <p:cBhvr additive="base">
                                        <p:cTn id="55" dur="1000" fill="hold"/>
                                        <p:tgtEl>
                                          <p:spTgt spid="6"/>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 presetClass="entr" presetSubtype="4"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1000" fill="hold"/>
                                        <p:tgtEl>
                                          <p:spTgt spid="7"/>
                                        </p:tgtEl>
                                        <p:attrNameLst>
                                          <p:attrName>ppt_x</p:attrName>
                                        </p:attrNameLst>
                                      </p:cBhvr>
                                      <p:tavLst>
                                        <p:tav tm="0">
                                          <p:val>
                                            <p:strVal val="#ppt_x"/>
                                          </p:val>
                                        </p:tav>
                                        <p:tav tm="100000">
                                          <p:val>
                                            <p:strVal val="#ppt_x"/>
                                          </p:val>
                                        </p:tav>
                                      </p:tavLst>
                                    </p:anim>
                                    <p:anim calcmode="lin" valueType="num">
                                      <p:cBhvr additive="base">
                                        <p:cTn id="60" dur="1000" fill="hold"/>
                                        <p:tgtEl>
                                          <p:spTgt spid="7"/>
                                        </p:tgtEl>
                                        <p:attrNameLst>
                                          <p:attrName>ppt_y</p:attrName>
                                        </p:attrNameLst>
                                      </p:cBhvr>
                                      <p:tavLst>
                                        <p:tav tm="0">
                                          <p:val>
                                            <p:strVal val="1+#ppt_h/2"/>
                                          </p:val>
                                        </p:tav>
                                        <p:tav tm="100000">
                                          <p:val>
                                            <p:strVal val="#ppt_y"/>
                                          </p:val>
                                        </p:tav>
                                      </p:tavLst>
                                    </p:anim>
                                  </p:childTnLst>
                                </p:cTn>
                              </p:par>
                            </p:childTnLst>
                          </p:cTn>
                        </p:par>
                        <p:par>
                          <p:cTn id="61" fill="hold">
                            <p:stCondLst>
                              <p:cond delay="7000"/>
                            </p:stCondLst>
                            <p:childTnLst>
                              <p:par>
                                <p:cTn id="62" presetID="2" presetClass="entr" presetSubtype="4"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additive="base">
                                        <p:cTn id="64" dur="1000" fill="hold"/>
                                        <p:tgtEl>
                                          <p:spTgt spid="3"/>
                                        </p:tgtEl>
                                        <p:attrNameLst>
                                          <p:attrName>ppt_x</p:attrName>
                                        </p:attrNameLst>
                                      </p:cBhvr>
                                      <p:tavLst>
                                        <p:tav tm="0">
                                          <p:val>
                                            <p:strVal val="#ppt_x"/>
                                          </p:val>
                                        </p:tav>
                                        <p:tav tm="100000">
                                          <p:val>
                                            <p:strVal val="#ppt_x"/>
                                          </p:val>
                                        </p:tav>
                                      </p:tavLst>
                                    </p:anim>
                                    <p:anim calcmode="lin" valueType="num">
                                      <p:cBhvr additive="base">
                                        <p:cTn id="65" dur="1000" fill="hold"/>
                                        <p:tgtEl>
                                          <p:spTgt spid="3"/>
                                        </p:tgtEl>
                                        <p:attrNameLst>
                                          <p:attrName>ppt_y</p:attrName>
                                        </p:attrNameLst>
                                      </p:cBhvr>
                                      <p:tavLst>
                                        <p:tav tm="0">
                                          <p:val>
                                            <p:strVal val="1+#ppt_h/2"/>
                                          </p:val>
                                        </p:tav>
                                        <p:tav tm="100000">
                                          <p:val>
                                            <p:strVal val="#ppt_y"/>
                                          </p:val>
                                        </p:tav>
                                      </p:tavLst>
                                    </p:anim>
                                  </p:childTnLst>
                                </p:cTn>
                              </p:par>
                            </p:childTnLst>
                          </p:cTn>
                        </p:par>
                        <p:par>
                          <p:cTn id="66" fill="hold">
                            <p:stCondLst>
                              <p:cond delay="8000"/>
                            </p:stCondLst>
                            <p:childTnLst>
                              <p:par>
                                <p:cTn id="67" presetID="2" presetClass="entr" presetSubtype="8"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1000" fill="hold"/>
                                        <p:tgtEl>
                                          <p:spTgt spid="4"/>
                                        </p:tgtEl>
                                        <p:attrNameLst>
                                          <p:attrName>ppt_x</p:attrName>
                                        </p:attrNameLst>
                                      </p:cBhvr>
                                      <p:tavLst>
                                        <p:tav tm="0">
                                          <p:val>
                                            <p:strVal val="0-#ppt_w/2"/>
                                          </p:val>
                                        </p:tav>
                                        <p:tav tm="100000">
                                          <p:val>
                                            <p:strVal val="#ppt_x"/>
                                          </p:val>
                                        </p:tav>
                                      </p:tavLst>
                                    </p:anim>
                                    <p:anim calcmode="lin" valueType="num">
                                      <p:cBhvr additive="base">
                                        <p:cTn id="70"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9" grpId="0" animBg="1"/>
      <p:bldP spid="50" grpId="0" animBg="1"/>
      <p:bldP spid="51" grpId="0" animBg="1"/>
      <p:bldP spid="52" grpId="0" animBg="1"/>
      <p:bldP spid="53"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394"/>
            <a:ext cx="9144000" cy="768085"/>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smtClean="0"/>
              <a:t>HEMŞİRELİK</a:t>
            </a:r>
            <a:endParaRPr lang="id-ID" sz="2800" dirty="0"/>
          </a:p>
        </p:txBody>
      </p:sp>
      <p:grpSp>
        <p:nvGrpSpPr>
          <p:cNvPr id="3" name="Group 18"/>
          <p:cNvGrpSpPr/>
          <p:nvPr/>
        </p:nvGrpSpPr>
        <p:grpSpPr>
          <a:xfrm>
            <a:off x="179512" y="740701"/>
            <a:ext cx="8856984" cy="1728192"/>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2">
                    <a:lumMod val="7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8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Programın Amacı:</a:t>
              </a:r>
              <a:r>
                <a:rPr lang="tr-TR" sz="1800" dirty="0" smtClean="0">
                  <a:solidFill>
                    <a:schemeClr val="tx2">
                      <a:lumMod val="75000"/>
                    </a:schemeClr>
                  </a:solidFill>
                </a:rPr>
                <a:t> </a:t>
              </a:r>
              <a:r>
                <a:rPr lang="tr-TR" sz="1800" dirty="0" smtClean="0">
                  <a:solidFill>
                    <a:schemeClr val="tx1">
                      <a:lumMod val="95000"/>
                      <a:lumOff val="5000"/>
                    </a:schemeClr>
                  </a:solidFill>
                </a:rPr>
                <a:t>Hemşirelik programının amacı, birey, aile ve toplum sağlığının korunması, hastalık halinde, hekim tarafından saptanan tedavinin uygulanması, hasta bakımının planlanması ve örgütlenmesi ve uygulanması ile ilgili hizmetler yürütecek sağlık personelini yetiştirmektir.</a:t>
              </a:r>
              <a:endParaRPr lang="id-ID" sz="1800" dirty="0">
                <a:solidFill>
                  <a:schemeClr val="tx1">
                    <a:lumMod val="95000"/>
                    <a:lumOff val="5000"/>
                  </a:schemeClr>
                </a:solidFill>
              </a:endParaRPr>
            </a:p>
          </p:txBody>
        </p:sp>
      </p:grpSp>
      <p:sp>
        <p:nvSpPr>
          <p:cNvPr id="39" name="38 Altbilgi Yer Tutucusu"/>
          <p:cNvSpPr>
            <a:spLocks noGrp="1"/>
          </p:cNvSpPr>
          <p:nvPr>
            <p:ph type="ftr" sz="quarter" idx="11"/>
          </p:nvPr>
        </p:nvSpPr>
        <p:spPr>
          <a:xfrm>
            <a:off x="323528" y="6501342"/>
            <a:ext cx="2895600" cy="365125"/>
          </a:xfrm>
        </p:spPr>
        <p:txBody>
          <a:bodyPr/>
          <a:lstStyle/>
          <a:p>
            <a:r>
              <a:rPr lang="tr-TR" dirty="0" smtClean="0"/>
              <a:t>www.rehberlikservisim.com</a:t>
            </a:r>
            <a:endParaRPr lang="tr-TR" dirty="0"/>
          </a:p>
        </p:txBody>
      </p:sp>
      <p:grpSp>
        <p:nvGrpSpPr>
          <p:cNvPr id="4" name="22 Grup"/>
          <p:cNvGrpSpPr/>
          <p:nvPr/>
        </p:nvGrpSpPr>
        <p:grpSpPr>
          <a:xfrm>
            <a:off x="179511" y="2564904"/>
            <a:ext cx="8856989" cy="1824203"/>
            <a:chOff x="395534" y="771551"/>
            <a:chExt cx="8424941" cy="1296143"/>
          </a:xfrm>
        </p:grpSpPr>
        <p:grpSp>
          <p:nvGrpSpPr>
            <p:cNvPr id="5" name="Group 30"/>
            <p:cNvGrpSpPr/>
            <p:nvPr/>
          </p:nvGrpSpPr>
          <p:grpSpPr>
            <a:xfrm>
              <a:off x="395534" y="771551"/>
              <a:ext cx="8424941" cy="1296143"/>
              <a:chOff x="4437053" y="2361716"/>
              <a:chExt cx="1515769" cy="1570955"/>
            </a:xfrm>
          </p:grpSpPr>
          <p:grpSp>
            <p:nvGrpSpPr>
              <p:cNvPr id="6" name="Group 8"/>
              <p:cNvGrpSpPr/>
              <p:nvPr/>
            </p:nvGrpSpPr>
            <p:grpSpPr>
              <a:xfrm>
                <a:off x="4437053" y="2361716"/>
                <a:ext cx="1515769" cy="1570955"/>
                <a:chOff x="1934066" y="2570683"/>
                <a:chExt cx="1941922" cy="2012623"/>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p>
              </p:txBody>
            </p:sp>
            <p:sp>
              <p:nvSpPr>
                <p:cNvPr id="12" name="Rounded Rectangle 7"/>
                <p:cNvSpPr/>
                <p:nvPr/>
              </p:nvSpPr>
              <p:spPr>
                <a:xfrm>
                  <a:off x="1934066" y="2570683"/>
                  <a:ext cx="1941921" cy="19419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dirty="0"/>
                </a:p>
              </p:txBody>
            </p:sp>
          </p:grpSp>
          <p:sp>
            <p:nvSpPr>
              <p:cNvPr id="10" name="TextBox 9"/>
              <p:cNvSpPr txBox="1"/>
              <p:nvPr/>
            </p:nvSpPr>
            <p:spPr>
              <a:xfrm>
                <a:off x="4509642" y="2419044"/>
                <a:ext cx="1356516" cy="293246"/>
              </a:xfrm>
              <a:prstGeom prst="roundRect">
                <a:avLst/>
              </a:prstGeom>
              <a:noFill/>
            </p:spPr>
            <p:txBody>
              <a:bodyPr wrap="square" rtlCol="0">
                <a:spAutoFit/>
              </a:bodyPr>
              <a:lstStyle/>
              <a:p>
                <a:pPr algn="ctr"/>
                <a:endParaRPr lang="id-ID" sz="1400" b="1" dirty="0">
                  <a:solidFill>
                    <a:schemeClr val="bg1"/>
                  </a:solidFill>
                </a:endParaRPr>
              </a:p>
            </p:txBody>
          </p:sp>
        </p:grpSp>
        <p:sp>
          <p:nvSpPr>
            <p:cNvPr id="43" name="42 Dikdörtgen"/>
            <p:cNvSpPr/>
            <p:nvPr/>
          </p:nvSpPr>
          <p:spPr>
            <a:xfrm>
              <a:off x="467544" y="771551"/>
              <a:ext cx="8208912" cy="852865"/>
            </a:xfrm>
            <a:prstGeom prst="rect">
              <a:avLst/>
            </a:prstGeom>
          </p:spPr>
          <p:txBody>
            <a:bodyPr wrap="square">
              <a:spAutoFit/>
            </a:bodyPr>
            <a:lstStyle/>
            <a:p>
              <a:pPr algn="just"/>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sz="1400" dirty="0" smtClean="0"/>
                <a:t> </a:t>
              </a:r>
              <a:r>
                <a:rPr lang="tr-TR" sz="1800" dirty="0" smtClean="0"/>
                <a:t>Eğitim süresince kültür dersleri, sağlık mesleği ile ilgili temel bilim dersleri ile Anatomi-Fizyoloji, Dahiliye Hastalıkları Bakımı, Cerrah Hastalıkları Bakımı, Çocuk Sağlığı Hastalıkları Bakımı, Ruh Sağlığı ve Psikiyatri gibi uygulama dersleri okutulmaktadır. Hem teorik hem uygulamalı eğitim verilmektedir.</a:t>
              </a:r>
              <a:endParaRPr lang="tr-TR" sz="1800" dirty="0"/>
            </a:p>
          </p:txBody>
        </p:sp>
      </p:grpSp>
      <p:grpSp>
        <p:nvGrpSpPr>
          <p:cNvPr id="7" name="13 Grup"/>
          <p:cNvGrpSpPr/>
          <p:nvPr/>
        </p:nvGrpSpPr>
        <p:grpSpPr>
          <a:xfrm>
            <a:off x="471232" y="3052807"/>
            <a:ext cx="8629882" cy="417743"/>
            <a:chOff x="467544" y="818850"/>
            <a:chExt cx="8208912" cy="213202"/>
          </a:xfrm>
        </p:grpSpPr>
        <p:sp>
          <p:nvSpPr>
            <p:cNvPr id="18" name="TextBox 9"/>
            <p:cNvSpPr txBox="1"/>
            <p:nvPr/>
          </p:nvSpPr>
          <p:spPr>
            <a:xfrm>
              <a:off x="798999" y="818850"/>
              <a:ext cx="7539781" cy="156410"/>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188495"/>
            </a:xfrm>
            <a:prstGeom prst="rect">
              <a:avLst/>
            </a:prstGeom>
          </p:spPr>
          <p:txBody>
            <a:bodyPr wrap="square">
              <a:spAutoFit/>
            </a:bodyPr>
            <a:lstStyle/>
            <a:p>
              <a:pPr algn="just"/>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8" name="23 Grup"/>
          <p:cNvGrpSpPr/>
          <p:nvPr/>
        </p:nvGrpSpPr>
        <p:grpSpPr>
          <a:xfrm>
            <a:off x="179512" y="4667845"/>
            <a:ext cx="8856984" cy="1701007"/>
            <a:chOff x="395536" y="771550"/>
            <a:chExt cx="8424936" cy="1296145"/>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283036"/>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938087"/>
            </a:xfrm>
            <a:prstGeom prst="rect">
              <a:avLst/>
            </a:prstGeom>
          </p:spPr>
          <p:txBody>
            <a:bodyPr wrap="square">
              <a:spAutoFit/>
            </a:bodyPr>
            <a:lstStyle/>
            <a:p>
              <a:pPr algn="just"/>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a:t>
              </a:r>
              <a:r>
                <a:rPr lang="tr-TR" sz="2000" dirty="0" smtClean="0"/>
                <a:t> :</a:t>
              </a:r>
              <a:r>
                <a:rPr lang="tr-TR" sz="1400" dirty="0" smtClean="0"/>
                <a:t> </a:t>
              </a:r>
              <a:r>
                <a:rPr lang="tr-TR" sz="1800" dirty="0" smtClean="0"/>
                <a:t>Hemşirelik alanında çalışmak isteyenlerin bedence sağlıklı, insanlarla iyi iletişim kurabilen, uyanık, sabırlı, dürüst, hoşgörülü, soğukkanlı, sorumluluk duygusuna sahip ve insanlara, özellikle sağlığını kaybetmiş insanlara yardım etmekten doyum sağlayan kimseler olmaları ve mesleği sevmeleri gerekir.</a:t>
              </a:r>
              <a:endParaRPr lang="tr-TR" sz="1800" dirty="0"/>
            </a:p>
          </p:txBody>
        </p:sp>
      </p:grpSp>
    </p:spTree>
    <p:extLst>
      <p:ext uri="{BB962C8B-B14F-4D97-AF65-F5344CB8AC3E}">
        <p14:creationId xmlns:p14="http://schemas.microsoft.com/office/powerpoint/2010/main" val="292425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394"/>
            <a:ext cx="9144000" cy="768085"/>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b="1" dirty="0" smtClean="0"/>
              <a:t>HEMŞİRELİK</a:t>
            </a:r>
            <a:endParaRPr lang="id-ID" dirty="0"/>
          </a:p>
        </p:txBody>
      </p:sp>
      <p:grpSp>
        <p:nvGrpSpPr>
          <p:cNvPr id="3" name="Group 27"/>
          <p:cNvGrpSpPr/>
          <p:nvPr/>
        </p:nvGrpSpPr>
        <p:grpSpPr>
          <a:xfrm>
            <a:off x="107504" y="1032330"/>
            <a:ext cx="4968552" cy="5468988"/>
            <a:chOff x="6337108" y="2157599"/>
            <a:chExt cx="1540216" cy="1542847"/>
          </a:xfrm>
        </p:grpSpPr>
        <p:grpSp>
          <p:nvGrpSpPr>
            <p:cNvPr id="4" name="Group 13"/>
            <p:cNvGrpSpPr/>
            <p:nvPr/>
          </p:nvGrpSpPr>
          <p:grpSpPr>
            <a:xfrm>
              <a:off x="6337108" y="2157599"/>
              <a:ext cx="1540216" cy="1542847"/>
              <a:chOff x="3948362" y="2606690"/>
              <a:chExt cx="1973242" cy="1976616"/>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dirty="0">
                  <a:solidFill>
                    <a:schemeClr val="tx1">
                      <a:lumMod val="95000"/>
                      <a:lumOff val="5000"/>
                    </a:schemeClr>
                  </a:solidFill>
                </a:endParaRPr>
              </a:p>
            </p:txBody>
          </p:sp>
          <p:sp>
            <p:nvSpPr>
              <p:cNvPr id="17" name="Rounded Rectangle 12"/>
              <p:cNvSpPr/>
              <p:nvPr/>
            </p:nvSpPr>
            <p:spPr>
              <a:xfrm>
                <a:off x="3948362" y="2606690"/>
                <a:ext cx="1941921" cy="19419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400" dirty="0" smtClean="0">
                    <a:ln w="18415" cmpd="sng">
                      <a:solidFill>
                        <a:srgbClr val="FFFFFF"/>
                      </a:solidFill>
                      <a:prstDash val="solid"/>
                    </a:ln>
                    <a:solidFill>
                      <a:schemeClr val="tx1">
                        <a:lumMod val="95000"/>
                        <a:lumOff val="5000"/>
                      </a:schemeClr>
                    </a:solidFill>
                    <a:effectLst>
                      <a:outerShdw blurRad="63500" dir="3600000" algn="tl" rotWithShape="0">
                        <a:srgbClr val="000000">
                          <a:alpha val="70000"/>
                        </a:srgbClr>
                      </a:outerShdw>
                    </a:effectLst>
                  </a:rPr>
                  <a:t>Mezunların Kazandıkları Unvan ve Yaptıkları İşler</a:t>
                </a:r>
                <a:r>
                  <a:rPr lang="tr-TR" sz="1800" dirty="0" smtClean="0">
                    <a:ln w="18415" cmpd="sng">
                      <a:solidFill>
                        <a:srgbClr val="FFFFFF"/>
                      </a:solidFill>
                      <a:prstDash val="solid"/>
                    </a:ln>
                    <a:solidFill>
                      <a:schemeClr val="tx1">
                        <a:lumMod val="95000"/>
                        <a:lumOff val="5000"/>
                      </a:schemeClr>
                    </a:solidFill>
                    <a:effectLst>
                      <a:outerShdw blurRad="63500" dir="3600000" algn="tl" rotWithShape="0">
                        <a:srgbClr val="000000">
                          <a:alpha val="70000"/>
                        </a:srgbClr>
                      </a:outerShdw>
                    </a:effectLst>
                  </a:rPr>
                  <a:t>:</a:t>
                </a:r>
              </a:p>
              <a:p>
                <a:pPr algn="just"/>
                <a:r>
                  <a:rPr lang="tr-TR" sz="1400" dirty="0" smtClean="0">
                    <a:solidFill>
                      <a:schemeClr val="tx1">
                        <a:lumMod val="95000"/>
                        <a:lumOff val="5000"/>
                      </a:schemeClr>
                    </a:solidFill>
                  </a:rPr>
                  <a:t> </a:t>
                </a:r>
                <a:r>
                  <a:rPr lang="tr-TR" sz="1600" dirty="0" smtClean="0">
                    <a:solidFill>
                      <a:schemeClr val="tx1">
                        <a:lumMod val="95000"/>
                        <a:lumOff val="5000"/>
                      </a:schemeClr>
                    </a:solidFill>
                  </a:rPr>
                  <a:t>Hemşirelik eğitimi, lisans düzeyinde 4 yılda verilmektedir. Hasta için öngörülen tedavileri uygular, takip eder, hastayı gözler, yazılı rapor tutar. Hemşire ayrıca, polikliniklerde hastanın muayene ve teşhis işlemlerine yardımcı olur, hastaya açıklayıcı bilgi verir, ameliyathanede, fiziksel ortamı hazırlar, ameliyat ekibine yardımcı olur, ayılma odasında hastanın ameliyat sonrası ön bakımını yapar. Koruyucu sağlık hizmetleri alanında hemşire, ana-çocuk sağlığı ve aile planlaması hizmetlerinin yürütülmesi, sağlık eğitiminin verilmesi, bulaşıcı hastalıklardan korunma ve istatistiksel bilgilerin toplanması ve değerlendirilmesinde görev alır.</a:t>
                </a:r>
                <a:endParaRPr lang="id-ID" sz="1600" dirty="0">
                  <a:solidFill>
                    <a:schemeClr val="tx1">
                      <a:lumMod val="95000"/>
                      <a:lumOff val="5000"/>
                    </a:schemeClr>
                  </a:solidFill>
                </a:endParaRPr>
              </a:p>
            </p:txBody>
          </p:sp>
        </p:grpSp>
        <p:sp>
          <p:nvSpPr>
            <p:cNvPr id="15" name="TextBox 14"/>
            <p:cNvSpPr txBox="1"/>
            <p:nvPr/>
          </p:nvSpPr>
          <p:spPr>
            <a:xfrm>
              <a:off x="6618950" y="2248947"/>
              <a:ext cx="535859" cy="81654"/>
            </a:xfrm>
            <a:prstGeom prst="roundRect">
              <a:avLst/>
            </a:prstGeom>
            <a:noFill/>
          </p:spPr>
          <p:txBody>
            <a:bodyPr wrap="square" rtlCol="0">
              <a:spAutoFit/>
            </a:bodyPr>
            <a:lstStyle/>
            <a:p>
              <a:pPr algn="ctr"/>
              <a:endParaRPr lang="id-ID" sz="1100" b="1" dirty="0">
                <a:solidFill>
                  <a:schemeClr val="tx1">
                    <a:lumMod val="95000"/>
                    <a:lumOff val="5000"/>
                  </a:schemeClr>
                </a:solidFill>
              </a:endParaRPr>
            </a:p>
          </p:txBody>
        </p:sp>
      </p:grpSp>
      <p:grpSp>
        <p:nvGrpSpPr>
          <p:cNvPr id="5" name="Group 23"/>
          <p:cNvGrpSpPr/>
          <p:nvPr/>
        </p:nvGrpSpPr>
        <p:grpSpPr>
          <a:xfrm>
            <a:off x="5436096" y="836712"/>
            <a:ext cx="3563888" cy="5568619"/>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solidFill>
                  <a:schemeClr val="tx1">
                    <a:lumMod val="85000"/>
                    <a:lumOff val="15000"/>
                  </a:schemeClr>
                </a:solidFill>
              </a:endParaRPr>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     </a:t>
              </a:r>
            </a:p>
            <a:p>
              <a:pPr algn="just"/>
              <a:r>
                <a:rPr lang="tr-TR" sz="1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Çalışma Alanları</a:t>
              </a:r>
              <a:r>
                <a:rPr lang="tr-TR" sz="1800" dirty="0" smtClean="0">
                  <a:ln w="18415" cmpd="sng">
                    <a:solidFill>
                      <a:srgbClr val="FFFFFF"/>
                    </a:solidFill>
                    <a:prstDash val="solid"/>
                  </a:ln>
                  <a:solidFill>
                    <a:schemeClr val="tx1">
                      <a:lumMod val="95000"/>
                      <a:lumOff val="5000"/>
                    </a:schemeClr>
                  </a:solidFill>
                  <a:effectLst>
                    <a:outerShdw blurRad="63500" dir="3600000" algn="tl" rotWithShape="0">
                      <a:srgbClr val="000000">
                        <a:alpha val="70000"/>
                      </a:srgbClr>
                    </a:outerShdw>
                  </a:effectLst>
                </a:rPr>
                <a:t>:</a:t>
              </a:r>
              <a:r>
                <a:rPr lang="tr-TR" sz="1600" dirty="0" smtClean="0">
                  <a:solidFill>
                    <a:schemeClr val="tx1">
                      <a:lumMod val="95000"/>
                      <a:lumOff val="5000"/>
                    </a:schemeClr>
                  </a:solidFill>
                </a:rPr>
                <a:t> Hemşireler, Özel ve Devlet Hastaneleri, Sağlık Ocakları, Dispanser, Tıp Merkezi, AÇSAP(Ana çocuk sağlığı ve aile planlaması merkezi), Kreşler, Toplum Sağlığı Merkezi,Diş Hastaneleri, Huzur Evleri, Acil Sağlık Hizmetleri İstasyonu gibi tüm sağlık kurum ve kuruluşlarında görev alırlar.</a:t>
              </a:r>
              <a:endParaRPr lang="id-ID" sz="1600" dirty="0">
                <a:solidFill>
                  <a:schemeClr val="tx1">
                    <a:lumMod val="95000"/>
                    <a:lumOff val="5000"/>
                  </a:schemeClr>
                </a:solidFill>
              </a:endParaRPr>
            </a:p>
          </p:txBody>
        </p:sp>
      </p:grpSp>
      <p:sp>
        <p:nvSpPr>
          <p:cNvPr id="39" name="38 Altbilgi Yer Tutucusu"/>
          <p:cNvSpPr>
            <a:spLocks noGrp="1"/>
          </p:cNvSpPr>
          <p:nvPr>
            <p:ph type="ftr" sz="quarter" idx="11"/>
          </p:nvPr>
        </p:nvSpPr>
        <p:spPr>
          <a:xfrm>
            <a:off x="323528" y="6501342"/>
            <a:ext cx="2895600" cy="365125"/>
          </a:xfrm>
        </p:spPr>
        <p:txBody>
          <a:bodyPr/>
          <a:lstStyle/>
          <a:p>
            <a:r>
              <a:rPr lang="tr-TR" dirty="0" smtClean="0"/>
              <a:t>www.rehberlikservisim.com</a:t>
            </a:r>
            <a:endParaRPr lang="tr-TR" dirty="0"/>
          </a:p>
        </p:txBody>
      </p:sp>
    </p:spTree>
    <p:extLst>
      <p:ext uri="{BB962C8B-B14F-4D97-AF65-F5344CB8AC3E}">
        <p14:creationId xmlns:p14="http://schemas.microsoft.com/office/powerpoint/2010/main" val="48976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114300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smtClean="0"/>
              <a:t>          ERGOTERAPİ</a:t>
            </a:r>
            <a:endParaRPr lang="id-ID" dirty="0"/>
          </a:p>
        </p:txBody>
      </p:sp>
      <p:sp>
        <p:nvSpPr>
          <p:cNvPr id="35" name="34 Oval"/>
          <p:cNvSpPr/>
          <p:nvPr/>
        </p:nvSpPr>
        <p:spPr>
          <a:xfrm>
            <a:off x="-36512" y="-32463"/>
            <a:ext cx="2422193" cy="3004289"/>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
        <p:nvSpPr>
          <p:cNvPr id="49" name="Freeform 17"/>
          <p:cNvSpPr>
            <a:spLocks/>
          </p:cNvSpPr>
          <p:nvPr/>
        </p:nvSpPr>
        <p:spPr bwMode="auto">
          <a:xfrm>
            <a:off x="4275536" y="3127251"/>
            <a:ext cx="610791" cy="3914775"/>
          </a:xfrm>
          <a:custGeom>
            <a:avLst/>
            <a:gdLst>
              <a:gd name="T0" fmla="*/ 513 w 513"/>
              <a:gd name="T1" fmla="*/ 273 h 3288"/>
              <a:gd name="T2" fmla="*/ 258 w 513"/>
              <a:gd name="T3" fmla="*/ 0 h 3288"/>
              <a:gd name="T4" fmla="*/ 0 w 513"/>
              <a:gd name="T5" fmla="*/ 273 h 3288"/>
              <a:gd name="T6" fmla="*/ 157 w 513"/>
              <a:gd name="T7" fmla="*/ 273 h 3288"/>
              <a:gd name="T8" fmla="*/ 157 w 513"/>
              <a:gd name="T9" fmla="*/ 3288 h 3288"/>
              <a:gd name="T10" fmla="*/ 359 w 513"/>
              <a:gd name="T11" fmla="*/ 3288 h 3288"/>
              <a:gd name="T12" fmla="*/ 359 w 513"/>
              <a:gd name="T13" fmla="*/ 273 h 3288"/>
              <a:gd name="T14" fmla="*/ 513 w 513"/>
              <a:gd name="T15" fmla="*/ 273 h 3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288">
                <a:moveTo>
                  <a:pt x="513" y="273"/>
                </a:moveTo>
                <a:lnTo>
                  <a:pt x="258" y="0"/>
                </a:lnTo>
                <a:lnTo>
                  <a:pt x="0" y="273"/>
                </a:lnTo>
                <a:lnTo>
                  <a:pt x="157" y="273"/>
                </a:lnTo>
                <a:lnTo>
                  <a:pt x="157" y="3288"/>
                </a:lnTo>
                <a:lnTo>
                  <a:pt x="359" y="3288"/>
                </a:lnTo>
                <a:lnTo>
                  <a:pt x="359" y="273"/>
                </a:lnTo>
                <a:lnTo>
                  <a:pt x="513" y="273"/>
                </a:lnTo>
                <a:close/>
              </a:path>
            </a:pathLst>
          </a:custGeom>
          <a:solidFill>
            <a:schemeClr val="accent1"/>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0" name="Freeform 14"/>
          <p:cNvSpPr>
            <a:spLocks/>
          </p:cNvSpPr>
          <p:nvPr/>
        </p:nvSpPr>
        <p:spPr bwMode="auto">
          <a:xfrm>
            <a:off x="2343779" y="3702859"/>
            <a:ext cx="2114550" cy="3215879"/>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chemeClr val="accent3"/>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1" name="Freeform 16"/>
          <p:cNvSpPr>
            <a:spLocks/>
          </p:cNvSpPr>
          <p:nvPr/>
        </p:nvSpPr>
        <p:spPr bwMode="auto">
          <a:xfrm>
            <a:off x="4707665" y="3702859"/>
            <a:ext cx="2118122" cy="3215879"/>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chemeClr val="accent2"/>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2" name="Freeform 13"/>
          <p:cNvSpPr>
            <a:spLocks/>
          </p:cNvSpPr>
          <p:nvPr/>
        </p:nvSpPr>
        <p:spPr bwMode="auto">
          <a:xfrm>
            <a:off x="3060084" y="5185187"/>
            <a:ext cx="1158479" cy="1733549"/>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3" name="Freeform 15"/>
          <p:cNvSpPr>
            <a:spLocks/>
          </p:cNvSpPr>
          <p:nvPr/>
        </p:nvSpPr>
        <p:spPr bwMode="auto">
          <a:xfrm>
            <a:off x="4953194" y="5185187"/>
            <a:ext cx="1157288" cy="1733549"/>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grpSp>
        <p:nvGrpSpPr>
          <p:cNvPr id="3" name="25 Grup"/>
          <p:cNvGrpSpPr/>
          <p:nvPr/>
        </p:nvGrpSpPr>
        <p:grpSpPr>
          <a:xfrm>
            <a:off x="817081" y="5323006"/>
            <a:ext cx="2193487" cy="721373"/>
            <a:chOff x="817080" y="3992256"/>
            <a:chExt cx="2193487" cy="541030"/>
          </a:xfrm>
        </p:grpSpPr>
        <p:sp>
          <p:nvSpPr>
            <p:cNvPr id="66" name="TextBox 65"/>
            <p:cNvSpPr txBox="1"/>
            <p:nvPr/>
          </p:nvSpPr>
          <p:spPr>
            <a:xfrm>
              <a:off x="817080" y="3992256"/>
              <a:ext cx="2193487" cy="223403"/>
            </a:xfrm>
            <a:prstGeom prst="rect">
              <a:avLst/>
            </a:prstGeom>
            <a:noFill/>
          </p:spPr>
          <p:txBody>
            <a:bodyPr wrap="none" lIns="81630" tIns="40815" rIns="81630" bIns="40815" rtlCol="0">
              <a:spAutoFit/>
            </a:bodyPr>
            <a:lstStyle/>
            <a:p>
              <a:pPr algn="r"/>
              <a:r>
                <a:rPr lang="tr-TR" sz="1400" b="1" dirty="0" smtClean="0">
                  <a:latin typeface="+mj-lt"/>
                </a:rPr>
                <a:t>2017 En Düşük Başarı Sırası</a:t>
              </a:r>
              <a:endParaRPr lang="id-ID" sz="1400" b="1" dirty="0">
                <a:latin typeface="+mj-lt"/>
              </a:endParaRPr>
            </a:p>
          </p:txBody>
        </p:sp>
        <p:sp>
          <p:nvSpPr>
            <p:cNvPr id="18" name="17 Metin kutusu"/>
            <p:cNvSpPr txBox="1"/>
            <p:nvPr/>
          </p:nvSpPr>
          <p:spPr>
            <a:xfrm>
              <a:off x="971600" y="4155926"/>
              <a:ext cx="1662512" cy="377360"/>
            </a:xfrm>
            <a:prstGeom prst="rect">
              <a:avLst/>
            </a:prstGeom>
            <a:noFill/>
          </p:spPr>
          <p:txBody>
            <a:bodyPr wrap="square" lIns="71561" tIns="35780" rIns="71561" bIns="35780" rtlCol="0">
              <a:spAutoFit/>
            </a:bodyPr>
            <a:lstStyle/>
            <a:p>
              <a:pPr algn="ctr"/>
              <a:r>
                <a:rPr lang="tr-TR" sz="2800" b="1" dirty="0" smtClean="0">
                  <a:solidFill>
                    <a:srgbClr val="9999FF"/>
                  </a:solidFill>
                </a:rPr>
                <a:t>………</a:t>
              </a:r>
              <a:endParaRPr lang="tr-TR" sz="2800" b="1" dirty="0">
                <a:solidFill>
                  <a:srgbClr val="9999FF"/>
                </a:solidFill>
              </a:endParaRPr>
            </a:p>
          </p:txBody>
        </p:sp>
      </p:grpSp>
      <p:grpSp>
        <p:nvGrpSpPr>
          <p:cNvPr id="4" name="22 Grup"/>
          <p:cNvGrpSpPr/>
          <p:nvPr/>
        </p:nvGrpSpPr>
        <p:grpSpPr>
          <a:xfrm>
            <a:off x="447887" y="3559620"/>
            <a:ext cx="1787926" cy="1090943"/>
            <a:chOff x="447886" y="2669715"/>
            <a:chExt cx="1787926" cy="818207"/>
          </a:xfrm>
        </p:grpSpPr>
        <p:sp>
          <p:nvSpPr>
            <p:cNvPr id="64" name="TextBox 63"/>
            <p:cNvSpPr txBox="1"/>
            <p:nvPr/>
          </p:nvSpPr>
          <p:spPr>
            <a:xfrm>
              <a:off x="447886" y="2669715"/>
              <a:ext cx="1787926" cy="384985"/>
            </a:xfrm>
            <a:prstGeom prst="rect">
              <a:avLst/>
            </a:prstGeom>
            <a:noFill/>
          </p:spPr>
          <p:txBody>
            <a:bodyPr wrap="none" lIns="81630" tIns="40815" rIns="81630" bIns="40815" rtlCol="0">
              <a:spAutoFit/>
            </a:bodyPr>
            <a:lstStyle/>
            <a:p>
              <a:pPr algn="ctr"/>
              <a:r>
                <a:rPr lang="tr-TR" sz="1400" b="1" dirty="0" smtClean="0">
                  <a:latin typeface="+mj-lt"/>
                </a:rPr>
                <a:t>2018 Tahmini</a:t>
              </a:r>
            </a:p>
            <a:p>
              <a:pPr algn="ctr"/>
              <a:r>
                <a:rPr lang="tr-TR" sz="1400" b="1" dirty="0" smtClean="0">
                  <a:latin typeface="+mj-lt"/>
                </a:rPr>
                <a:t>En Düşük Başarı Sırası</a:t>
              </a:r>
              <a:endParaRPr lang="id-ID" sz="1400" b="1" dirty="0">
                <a:latin typeface="+mj-lt"/>
              </a:endParaRPr>
            </a:p>
          </p:txBody>
        </p:sp>
        <p:sp>
          <p:nvSpPr>
            <p:cNvPr id="19" name="18 Metin kutusu"/>
            <p:cNvSpPr txBox="1"/>
            <p:nvPr/>
          </p:nvSpPr>
          <p:spPr>
            <a:xfrm>
              <a:off x="569655" y="3110563"/>
              <a:ext cx="1539363" cy="377359"/>
            </a:xfrm>
            <a:prstGeom prst="rect">
              <a:avLst/>
            </a:prstGeom>
            <a:noFill/>
          </p:spPr>
          <p:txBody>
            <a:bodyPr wrap="square" lIns="71561" tIns="35780" rIns="71561" bIns="35780" rtlCol="0">
              <a:spAutoFit/>
            </a:bodyPr>
            <a:lstStyle/>
            <a:p>
              <a:pPr algn="ctr"/>
              <a:r>
                <a:rPr lang="tr-TR" sz="2800" b="1" dirty="0" smtClean="0">
                  <a:solidFill>
                    <a:srgbClr val="FF9900"/>
                  </a:solidFill>
                </a:rPr>
                <a:t>170.800</a:t>
              </a:r>
              <a:endParaRPr lang="tr-TR" sz="2500" b="1" dirty="0">
                <a:solidFill>
                  <a:srgbClr val="FF9900"/>
                </a:solidFill>
              </a:endParaRPr>
            </a:p>
          </p:txBody>
        </p:sp>
      </p:grpSp>
      <p:grpSp>
        <p:nvGrpSpPr>
          <p:cNvPr id="5" name="26 Grup"/>
          <p:cNvGrpSpPr/>
          <p:nvPr/>
        </p:nvGrpSpPr>
        <p:grpSpPr>
          <a:xfrm>
            <a:off x="3481057" y="2254987"/>
            <a:ext cx="2160272" cy="818776"/>
            <a:chOff x="3481057" y="1691241"/>
            <a:chExt cx="2160272" cy="614082"/>
          </a:xfrm>
        </p:grpSpPr>
        <p:sp>
          <p:nvSpPr>
            <p:cNvPr id="68" name="TextBox 67"/>
            <p:cNvSpPr txBox="1"/>
            <p:nvPr/>
          </p:nvSpPr>
          <p:spPr>
            <a:xfrm>
              <a:off x="3481057" y="2081920"/>
              <a:ext cx="2160272" cy="223403"/>
            </a:xfrm>
            <a:prstGeom prst="rect">
              <a:avLst/>
            </a:prstGeom>
            <a:noFill/>
          </p:spPr>
          <p:txBody>
            <a:bodyPr wrap="none" lIns="81630" tIns="40815" rIns="81630" bIns="40815" rtlCol="0">
              <a:spAutoFit/>
            </a:bodyPr>
            <a:lstStyle/>
            <a:p>
              <a:pPr algn="ctr"/>
              <a:r>
                <a:rPr lang="tr-TR" sz="1400" b="1" dirty="0" smtClean="0">
                  <a:latin typeface="+mj-lt"/>
                </a:rPr>
                <a:t>2018 En Küçük Başarı Puan</a:t>
              </a:r>
              <a:endParaRPr lang="id-ID" sz="1400" b="1" dirty="0">
                <a:latin typeface="+mj-lt"/>
              </a:endParaRPr>
            </a:p>
          </p:txBody>
        </p:sp>
        <p:sp>
          <p:nvSpPr>
            <p:cNvPr id="20" name="19 Metin kutusu"/>
            <p:cNvSpPr txBox="1"/>
            <p:nvPr/>
          </p:nvSpPr>
          <p:spPr>
            <a:xfrm>
              <a:off x="3894680" y="1691241"/>
              <a:ext cx="1539363" cy="377360"/>
            </a:xfrm>
            <a:prstGeom prst="rect">
              <a:avLst/>
            </a:prstGeom>
            <a:noFill/>
          </p:spPr>
          <p:txBody>
            <a:bodyPr wrap="square" lIns="71561" tIns="35780" rIns="71561" bIns="35780" rtlCol="0">
              <a:spAutoFit/>
            </a:bodyPr>
            <a:lstStyle/>
            <a:p>
              <a:r>
                <a:rPr lang="tr-TR" sz="2800" b="1" dirty="0" smtClean="0">
                  <a:solidFill>
                    <a:schemeClr val="accent1">
                      <a:lumMod val="75000"/>
                    </a:schemeClr>
                  </a:solidFill>
                </a:rPr>
                <a:t>*293,49</a:t>
              </a:r>
              <a:endParaRPr lang="tr-TR" sz="2800" dirty="0">
                <a:solidFill>
                  <a:schemeClr val="accent1">
                    <a:lumMod val="75000"/>
                  </a:schemeClr>
                </a:solidFill>
              </a:endParaRPr>
            </a:p>
          </p:txBody>
        </p:sp>
      </p:grpSp>
      <p:grpSp>
        <p:nvGrpSpPr>
          <p:cNvPr id="6" name="23 Grup"/>
          <p:cNvGrpSpPr/>
          <p:nvPr/>
        </p:nvGrpSpPr>
        <p:grpSpPr>
          <a:xfrm>
            <a:off x="6633038" y="3332990"/>
            <a:ext cx="1539363" cy="816523"/>
            <a:chOff x="6633037" y="2499742"/>
            <a:chExt cx="1539363" cy="612392"/>
          </a:xfrm>
        </p:grpSpPr>
        <p:sp>
          <p:nvSpPr>
            <p:cNvPr id="60" name="TextBox 59"/>
            <p:cNvSpPr txBox="1"/>
            <p:nvPr/>
          </p:nvSpPr>
          <p:spPr>
            <a:xfrm>
              <a:off x="6911833" y="2865648"/>
              <a:ext cx="1008034" cy="246486"/>
            </a:xfrm>
            <a:prstGeom prst="rect">
              <a:avLst/>
            </a:prstGeom>
            <a:noFill/>
          </p:spPr>
          <p:txBody>
            <a:bodyPr wrap="none" lIns="81630" tIns="40815" rIns="81630" bIns="40815" rtlCol="0">
              <a:spAutoFit/>
            </a:bodyPr>
            <a:lstStyle/>
            <a:p>
              <a:r>
                <a:rPr lang="tr-TR" sz="1600" b="1" dirty="0" smtClean="0">
                  <a:latin typeface="+mj-lt"/>
                </a:rPr>
                <a:t>Puan türü</a:t>
              </a:r>
              <a:endParaRPr lang="id-ID" sz="1600" b="1" dirty="0">
                <a:latin typeface="+mj-lt"/>
              </a:endParaRPr>
            </a:p>
          </p:txBody>
        </p:sp>
        <p:sp>
          <p:nvSpPr>
            <p:cNvPr id="21" name="20 Metin kutusu"/>
            <p:cNvSpPr txBox="1"/>
            <p:nvPr/>
          </p:nvSpPr>
          <p:spPr>
            <a:xfrm>
              <a:off x="6633037" y="2499742"/>
              <a:ext cx="1539363" cy="377359"/>
            </a:xfrm>
            <a:prstGeom prst="rect">
              <a:avLst/>
            </a:prstGeom>
            <a:noFill/>
          </p:spPr>
          <p:txBody>
            <a:bodyPr wrap="square" lIns="71561" tIns="35780" rIns="71561" bIns="35780" rtlCol="0">
              <a:spAutoFit/>
            </a:bodyPr>
            <a:lstStyle/>
            <a:p>
              <a:pPr algn="ctr"/>
              <a:r>
                <a:rPr lang="tr-TR" sz="2800" b="1" dirty="0" smtClean="0">
                  <a:solidFill>
                    <a:schemeClr val="accent2">
                      <a:lumMod val="75000"/>
                    </a:schemeClr>
                  </a:solidFill>
                </a:rPr>
                <a:t>SAYISAL</a:t>
              </a:r>
              <a:endParaRPr lang="tr-TR" sz="2800" b="1" dirty="0">
                <a:solidFill>
                  <a:schemeClr val="accent2">
                    <a:lumMod val="75000"/>
                  </a:schemeClr>
                </a:solidFill>
              </a:endParaRPr>
            </a:p>
          </p:txBody>
        </p:sp>
      </p:grpSp>
      <p:grpSp>
        <p:nvGrpSpPr>
          <p:cNvPr id="7" name="24 Grup"/>
          <p:cNvGrpSpPr/>
          <p:nvPr/>
        </p:nvGrpSpPr>
        <p:grpSpPr>
          <a:xfrm>
            <a:off x="6071339" y="5323006"/>
            <a:ext cx="2886882" cy="764389"/>
            <a:chOff x="6071339" y="3992256"/>
            <a:chExt cx="2886882" cy="573292"/>
          </a:xfrm>
        </p:grpSpPr>
        <p:sp>
          <p:nvSpPr>
            <p:cNvPr id="62" name="TextBox 61"/>
            <p:cNvSpPr txBox="1"/>
            <p:nvPr/>
          </p:nvSpPr>
          <p:spPr>
            <a:xfrm>
              <a:off x="6071339" y="3992256"/>
              <a:ext cx="2886882" cy="246486"/>
            </a:xfrm>
            <a:prstGeom prst="rect">
              <a:avLst/>
            </a:prstGeom>
            <a:noFill/>
          </p:spPr>
          <p:txBody>
            <a:bodyPr wrap="none" lIns="81630" tIns="40815" rIns="81630" bIns="40815" rtlCol="0">
              <a:spAutoFit/>
            </a:bodyPr>
            <a:lstStyle/>
            <a:p>
              <a:r>
                <a:rPr lang="tr-TR" sz="1600" b="1" dirty="0" smtClean="0">
                  <a:latin typeface="+mj-lt"/>
                </a:rPr>
                <a:t>2018 Türkiye Toplam Kontenjanı</a:t>
              </a:r>
              <a:endParaRPr lang="id-ID" sz="1600" b="1" dirty="0">
                <a:latin typeface="+mj-lt"/>
              </a:endParaRPr>
            </a:p>
          </p:txBody>
        </p:sp>
        <p:sp>
          <p:nvSpPr>
            <p:cNvPr id="22" name="21 Metin kutusu"/>
            <p:cNvSpPr txBox="1"/>
            <p:nvPr/>
          </p:nvSpPr>
          <p:spPr>
            <a:xfrm>
              <a:off x="6419236" y="4188188"/>
              <a:ext cx="1724087" cy="377360"/>
            </a:xfrm>
            <a:prstGeom prst="rect">
              <a:avLst/>
            </a:prstGeom>
            <a:noFill/>
          </p:spPr>
          <p:txBody>
            <a:bodyPr wrap="square" lIns="71561" tIns="35780" rIns="71561" bIns="35780" rtlCol="0">
              <a:spAutoFit/>
            </a:bodyPr>
            <a:lstStyle/>
            <a:p>
              <a:pPr algn="ctr"/>
              <a:r>
                <a:rPr lang="tr-TR" sz="2800" b="1" dirty="0" smtClean="0">
                  <a:solidFill>
                    <a:srgbClr val="00B0F0"/>
                  </a:solidFill>
                </a:rPr>
                <a:t>486</a:t>
              </a:r>
              <a:endParaRPr lang="tr-TR" sz="2800" b="1" dirty="0">
                <a:solidFill>
                  <a:srgbClr val="00B0F0"/>
                </a:solidFill>
              </a:endParaRPr>
            </a:p>
          </p:txBody>
        </p:sp>
      </p:grpSp>
      <p:pic>
        <p:nvPicPr>
          <p:cNvPr id="36" name="35 Resim" descr="LOGOSON7.png"/>
          <p:cNvPicPr>
            <a:picLocks noChangeAspect="1"/>
          </p:cNvPicPr>
          <p:nvPr/>
        </p:nvPicPr>
        <p:blipFill>
          <a:blip r:embed="rId4" cstate="print"/>
          <a:stretch>
            <a:fillRect/>
          </a:stretch>
        </p:blipFill>
        <p:spPr>
          <a:xfrm>
            <a:off x="7650728" y="6106737"/>
            <a:ext cx="1274285" cy="630924"/>
          </a:xfrm>
          <a:prstGeom prst="rect">
            <a:avLst/>
          </a:prstGeom>
        </p:spPr>
      </p:pic>
      <p:sp>
        <p:nvSpPr>
          <p:cNvPr id="37" name="36 Altbilgi Yer Tutucusu"/>
          <p:cNvSpPr>
            <a:spLocks noGrp="1"/>
          </p:cNvSpPr>
          <p:nvPr>
            <p:ph type="ftr" sz="quarter" idx="11"/>
          </p:nvPr>
        </p:nvSpPr>
        <p:spPr>
          <a:xfrm>
            <a:off x="138634" y="6492876"/>
            <a:ext cx="2895600" cy="365125"/>
          </a:xfrm>
        </p:spPr>
        <p:txBody>
          <a:bodyPr/>
          <a:lstStyle/>
          <a:p>
            <a:r>
              <a:rPr lang="tr-TR" b="1" dirty="0" smtClean="0">
                <a:solidFill>
                  <a:schemeClr val="tx1">
                    <a:lumMod val="75000"/>
                    <a:lumOff val="25000"/>
                  </a:schemeClr>
                </a:solidFill>
              </a:rPr>
              <a:t>www.rehberlikservisim.com</a:t>
            </a:r>
            <a:endParaRPr lang="tr-TR" b="1" dirty="0">
              <a:solidFill>
                <a:schemeClr val="tx1">
                  <a:lumMod val="75000"/>
                  <a:lumOff val="25000"/>
                </a:schemeClr>
              </a:solidFill>
            </a:endParaRPr>
          </a:p>
        </p:txBody>
      </p:sp>
      <p:sp>
        <p:nvSpPr>
          <p:cNvPr id="38" name="37 Metin kutusu"/>
          <p:cNvSpPr txBox="1"/>
          <p:nvPr/>
        </p:nvSpPr>
        <p:spPr>
          <a:xfrm>
            <a:off x="3094212" y="1339061"/>
            <a:ext cx="4222752" cy="380035"/>
          </a:xfrm>
          <a:prstGeom prst="rect">
            <a:avLst/>
          </a:prstGeom>
          <a:noFill/>
        </p:spPr>
        <p:txBody>
          <a:bodyPr wrap="none" lIns="71561" tIns="35780" rIns="71561" bIns="35780" rtlCol="0">
            <a:spAutoFit/>
          </a:bodyPr>
          <a:lstStyle/>
          <a:p>
            <a:r>
              <a:rPr lang="tr-TR" sz="1900" b="1" dirty="0" smtClean="0">
                <a:solidFill>
                  <a:schemeClr val="accent1">
                    <a:lumMod val="75000"/>
                  </a:schemeClr>
                </a:solidFill>
              </a:rPr>
              <a:t>*</a:t>
            </a:r>
            <a:r>
              <a:rPr lang="tr-TR" sz="2000" b="1" dirty="0" smtClean="0"/>
              <a:t> </a:t>
            </a:r>
            <a:r>
              <a:rPr lang="tr-TR" sz="2000" b="1" dirty="0" smtClean="0">
                <a:solidFill>
                  <a:schemeClr val="accent1">
                    <a:lumMod val="75000"/>
                  </a:schemeClr>
                </a:solidFill>
              </a:rPr>
              <a:t>Sağlık Bilimleri Üniversitesi (Ankara) </a:t>
            </a:r>
            <a:endParaRPr lang="tr-TR" sz="1900" b="1" dirty="0">
              <a:solidFill>
                <a:schemeClr val="accent1">
                  <a:lumMod val="75000"/>
                </a:schemeClr>
              </a:solidFill>
            </a:endParaRPr>
          </a:p>
        </p:txBody>
      </p:sp>
    </p:spTree>
    <p:extLst>
      <p:ext uri="{BB962C8B-B14F-4D97-AF65-F5344CB8AC3E}">
        <p14:creationId xmlns:p14="http://schemas.microsoft.com/office/powerpoint/2010/main" val="202012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up)">
                                      <p:cBhvr>
                                        <p:cTn id="8" dur="500"/>
                                        <p:tgtEl>
                                          <p:spTgt spid="49"/>
                                        </p:tgtEl>
                                      </p:cBhvr>
                                    </p:animEffect>
                                  </p:childTnLst>
                                </p:cTn>
                              </p:par>
                              <p:par>
                                <p:cTn id="9" presetID="12" presetClass="entr" presetSubtype="4" fill="hold" grpId="0" nodeType="withEffect">
                                  <p:stCondLst>
                                    <p:cond delay="25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ppt_y</p:attrName>
                                        </p:attrNameLst>
                                      </p:cBhvr>
                                      <p:tavLst>
                                        <p:tav tm="0">
                                          <p:val>
                                            <p:strVal val="#ppt_y+#ppt_h*1.125000"/>
                                          </p:val>
                                        </p:tav>
                                        <p:tav tm="100000">
                                          <p:val>
                                            <p:strVal val="#ppt_y"/>
                                          </p:val>
                                        </p:tav>
                                      </p:tavLst>
                                    </p:anim>
                                    <p:animEffect transition="in" filter="wipe(up)">
                                      <p:cBhvr>
                                        <p:cTn id="12" dur="500"/>
                                        <p:tgtEl>
                                          <p:spTgt spid="50"/>
                                        </p:tgtEl>
                                      </p:cBhvr>
                                    </p:animEffect>
                                  </p:childTnLst>
                                </p:cTn>
                              </p:par>
                              <p:par>
                                <p:cTn id="13" presetID="12" presetClass="entr" presetSubtype="4" fill="hold" grpId="0"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p:tgtEl>
                                          <p:spTgt spid="51"/>
                                        </p:tgtEl>
                                        <p:attrNameLst>
                                          <p:attrName>ppt_y</p:attrName>
                                        </p:attrNameLst>
                                      </p:cBhvr>
                                      <p:tavLst>
                                        <p:tav tm="0">
                                          <p:val>
                                            <p:strVal val="#ppt_y+#ppt_h*1.125000"/>
                                          </p:val>
                                        </p:tav>
                                        <p:tav tm="100000">
                                          <p:val>
                                            <p:strVal val="#ppt_y"/>
                                          </p:val>
                                        </p:tav>
                                      </p:tavLst>
                                    </p:anim>
                                    <p:animEffect transition="in" filter="wipe(up)">
                                      <p:cBhvr>
                                        <p:cTn id="16" dur="500"/>
                                        <p:tgtEl>
                                          <p:spTgt spid="51"/>
                                        </p:tgtEl>
                                      </p:cBhvr>
                                    </p:animEffect>
                                  </p:childTnLst>
                                </p:cTn>
                              </p:par>
                              <p:par>
                                <p:cTn id="17" presetID="12" presetClass="entr" presetSubtype="4"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up)">
                                      <p:cBhvr>
                                        <p:cTn id="20" dur="500"/>
                                        <p:tgtEl>
                                          <p:spTgt spid="52"/>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up)">
                                      <p:cBhvr>
                                        <p:cTn id="24" dur="500"/>
                                        <p:tgtEl>
                                          <p:spTgt spid="53"/>
                                        </p:tgtEl>
                                      </p:cBhvr>
                                    </p:animEffect>
                                  </p:childTnLst>
                                </p:cTn>
                              </p:par>
                            </p:childTnLst>
                          </p:cTn>
                        </p:par>
                        <p:par>
                          <p:cTn id="25" fill="hold">
                            <p:stCondLst>
                              <p:cond delay="1000"/>
                            </p:stCondLst>
                            <p:childTnLst>
                              <p:par>
                                <p:cTn id="26" presetID="25"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31" dur="1000" fill="hold"/>
                                        <p:tgtEl>
                                          <p:spTgt spid="3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35"/>
                                        </p:tgtEl>
                                      </p:cBhvr>
                                    </p:animEffect>
                                  </p:childTnLst>
                                </p:cTn>
                              </p:par>
                            </p:childTnLst>
                          </p:cTn>
                        </p:par>
                        <p:par>
                          <p:cTn id="36" fill="hold">
                            <p:stCondLst>
                              <p:cond delay="2000"/>
                            </p:stCondLst>
                            <p:childTnLst>
                              <p:par>
                                <p:cTn id="37" presetID="51"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770" decel="100000"/>
                                        <p:tgtEl>
                                          <p:spTgt spid="38"/>
                                        </p:tgtEl>
                                      </p:cBhvr>
                                    </p:animEffect>
                                    <p:animScale>
                                      <p:cBhvr>
                                        <p:cTn id="40" dur="770" decel="100000"/>
                                        <p:tgtEl>
                                          <p:spTgt spid="38"/>
                                        </p:tgtEl>
                                      </p:cBhvr>
                                      <p:from x="10000" y="10000"/>
                                      <p:to x="200000" y="450000"/>
                                    </p:animScale>
                                    <p:animScale>
                                      <p:cBhvr>
                                        <p:cTn id="41" dur="1230" accel="100000" fill="hold">
                                          <p:stCondLst>
                                            <p:cond delay="770"/>
                                          </p:stCondLst>
                                        </p:cTn>
                                        <p:tgtEl>
                                          <p:spTgt spid="38"/>
                                        </p:tgtEl>
                                      </p:cBhvr>
                                      <p:from x="200000" y="450000"/>
                                      <p:to x="100000" y="100000"/>
                                    </p:animScale>
                                    <p:set>
                                      <p:cBhvr>
                                        <p:cTn id="42" dur="770" fill="hold"/>
                                        <p:tgtEl>
                                          <p:spTgt spid="38"/>
                                        </p:tgtEl>
                                        <p:attrNameLst>
                                          <p:attrName>ppt_x</p:attrName>
                                        </p:attrNameLst>
                                      </p:cBhvr>
                                      <p:to>
                                        <p:strVal val="(0.5)"/>
                                      </p:to>
                                    </p:set>
                                    <p:anim from="(0.5)" to="(#ppt_x)" calcmode="lin" valueType="num">
                                      <p:cBhvr>
                                        <p:cTn id="43" dur="1230" accel="100000" fill="hold">
                                          <p:stCondLst>
                                            <p:cond delay="770"/>
                                          </p:stCondLst>
                                        </p:cTn>
                                        <p:tgtEl>
                                          <p:spTgt spid="38"/>
                                        </p:tgtEl>
                                        <p:attrNameLst>
                                          <p:attrName>ppt_x</p:attrName>
                                        </p:attrNameLst>
                                      </p:cBhvr>
                                    </p:anim>
                                    <p:set>
                                      <p:cBhvr>
                                        <p:cTn id="44" dur="770" fill="hold"/>
                                        <p:tgtEl>
                                          <p:spTgt spid="38"/>
                                        </p:tgtEl>
                                        <p:attrNameLst>
                                          <p:attrName>ppt_y</p:attrName>
                                        </p:attrNameLst>
                                      </p:cBhvr>
                                      <p:to>
                                        <p:strVal val="(#ppt_y+0.4)"/>
                                      </p:to>
                                    </p:set>
                                    <p:anim from="(#ppt_y+0.4)" to="(#ppt_y)" calcmode="lin" valueType="num">
                                      <p:cBhvr>
                                        <p:cTn id="45" dur="1230" accel="100000" fill="hold">
                                          <p:stCondLst>
                                            <p:cond delay="770"/>
                                          </p:stCondLst>
                                        </p:cTn>
                                        <p:tgtEl>
                                          <p:spTgt spid="38"/>
                                        </p:tgtEl>
                                        <p:attrNameLst>
                                          <p:attrName>ppt_y</p:attrName>
                                        </p:attrNameLst>
                                      </p:cBhvr>
                                    </p:anim>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000" fill="hold"/>
                                        <p:tgtEl>
                                          <p:spTgt spid="5"/>
                                        </p:tgtEl>
                                        <p:attrNameLst>
                                          <p:attrName>ppt_x</p:attrName>
                                        </p:attrNameLst>
                                      </p:cBhvr>
                                      <p:tavLst>
                                        <p:tav tm="0">
                                          <p:val>
                                            <p:strVal val="#ppt_x"/>
                                          </p:val>
                                        </p:tav>
                                        <p:tav tm="100000">
                                          <p:val>
                                            <p:strVal val="#ppt_x"/>
                                          </p:val>
                                        </p:tav>
                                      </p:tavLst>
                                    </p:anim>
                                    <p:anim calcmode="lin" valueType="num">
                                      <p:cBhvr additive="base">
                                        <p:cTn id="50" dur="1000" fill="hold"/>
                                        <p:tgtEl>
                                          <p:spTgt spid="5"/>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 presetClass="entr" presetSubtype="2"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1000" fill="hold"/>
                                        <p:tgtEl>
                                          <p:spTgt spid="6"/>
                                        </p:tgtEl>
                                        <p:attrNameLst>
                                          <p:attrName>ppt_x</p:attrName>
                                        </p:attrNameLst>
                                      </p:cBhvr>
                                      <p:tavLst>
                                        <p:tav tm="0">
                                          <p:val>
                                            <p:strVal val="1+#ppt_w/2"/>
                                          </p:val>
                                        </p:tav>
                                        <p:tav tm="100000">
                                          <p:val>
                                            <p:strVal val="#ppt_x"/>
                                          </p:val>
                                        </p:tav>
                                      </p:tavLst>
                                    </p:anim>
                                    <p:anim calcmode="lin" valueType="num">
                                      <p:cBhvr additive="base">
                                        <p:cTn id="55" dur="1000" fill="hold"/>
                                        <p:tgtEl>
                                          <p:spTgt spid="6"/>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 presetClass="entr" presetSubtype="4"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1000" fill="hold"/>
                                        <p:tgtEl>
                                          <p:spTgt spid="7"/>
                                        </p:tgtEl>
                                        <p:attrNameLst>
                                          <p:attrName>ppt_x</p:attrName>
                                        </p:attrNameLst>
                                      </p:cBhvr>
                                      <p:tavLst>
                                        <p:tav tm="0">
                                          <p:val>
                                            <p:strVal val="#ppt_x"/>
                                          </p:val>
                                        </p:tav>
                                        <p:tav tm="100000">
                                          <p:val>
                                            <p:strVal val="#ppt_x"/>
                                          </p:val>
                                        </p:tav>
                                      </p:tavLst>
                                    </p:anim>
                                    <p:anim calcmode="lin" valueType="num">
                                      <p:cBhvr additive="base">
                                        <p:cTn id="60" dur="1000" fill="hold"/>
                                        <p:tgtEl>
                                          <p:spTgt spid="7"/>
                                        </p:tgtEl>
                                        <p:attrNameLst>
                                          <p:attrName>ppt_y</p:attrName>
                                        </p:attrNameLst>
                                      </p:cBhvr>
                                      <p:tavLst>
                                        <p:tav tm="0">
                                          <p:val>
                                            <p:strVal val="1+#ppt_h/2"/>
                                          </p:val>
                                        </p:tav>
                                        <p:tav tm="100000">
                                          <p:val>
                                            <p:strVal val="#ppt_y"/>
                                          </p:val>
                                        </p:tav>
                                      </p:tavLst>
                                    </p:anim>
                                  </p:childTnLst>
                                </p:cTn>
                              </p:par>
                            </p:childTnLst>
                          </p:cTn>
                        </p:par>
                        <p:par>
                          <p:cTn id="61" fill="hold">
                            <p:stCondLst>
                              <p:cond delay="7000"/>
                            </p:stCondLst>
                            <p:childTnLst>
                              <p:par>
                                <p:cTn id="62" presetID="2" presetClass="entr" presetSubtype="4"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additive="base">
                                        <p:cTn id="64" dur="1000" fill="hold"/>
                                        <p:tgtEl>
                                          <p:spTgt spid="3"/>
                                        </p:tgtEl>
                                        <p:attrNameLst>
                                          <p:attrName>ppt_x</p:attrName>
                                        </p:attrNameLst>
                                      </p:cBhvr>
                                      <p:tavLst>
                                        <p:tav tm="0">
                                          <p:val>
                                            <p:strVal val="#ppt_x"/>
                                          </p:val>
                                        </p:tav>
                                        <p:tav tm="100000">
                                          <p:val>
                                            <p:strVal val="#ppt_x"/>
                                          </p:val>
                                        </p:tav>
                                      </p:tavLst>
                                    </p:anim>
                                    <p:anim calcmode="lin" valueType="num">
                                      <p:cBhvr additive="base">
                                        <p:cTn id="65" dur="1000" fill="hold"/>
                                        <p:tgtEl>
                                          <p:spTgt spid="3"/>
                                        </p:tgtEl>
                                        <p:attrNameLst>
                                          <p:attrName>ppt_y</p:attrName>
                                        </p:attrNameLst>
                                      </p:cBhvr>
                                      <p:tavLst>
                                        <p:tav tm="0">
                                          <p:val>
                                            <p:strVal val="1+#ppt_h/2"/>
                                          </p:val>
                                        </p:tav>
                                        <p:tav tm="100000">
                                          <p:val>
                                            <p:strVal val="#ppt_y"/>
                                          </p:val>
                                        </p:tav>
                                      </p:tavLst>
                                    </p:anim>
                                  </p:childTnLst>
                                </p:cTn>
                              </p:par>
                            </p:childTnLst>
                          </p:cTn>
                        </p:par>
                        <p:par>
                          <p:cTn id="66" fill="hold">
                            <p:stCondLst>
                              <p:cond delay="8000"/>
                            </p:stCondLst>
                            <p:childTnLst>
                              <p:par>
                                <p:cTn id="67" presetID="2" presetClass="entr" presetSubtype="8"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1000" fill="hold"/>
                                        <p:tgtEl>
                                          <p:spTgt spid="4"/>
                                        </p:tgtEl>
                                        <p:attrNameLst>
                                          <p:attrName>ppt_x</p:attrName>
                                        </p:attrNameLst>
                                      </p:cBhvr>
                                      <p:tavLst>
                                        <p:tav tm="0">
                                          <p:val>
                                            <p:strVal val="0-#ppt_w/2"/>
                                          </p:val>
                                        </p:tav>
                                        <p:tav tm="100000">
                                          <p:val>
                                            <p:strVal val="#ppt_x"/>
                                          </p:val>
                                        </p:tav>
                                      </p:tavLst>
                                    </p:anim>
                                    <p:anim calcmode="lin" valueType="num">
                                      <p:cBhvr additive="base">
                                        <p:cTn id="70"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9" grpId="0" animBg="1"/>
      <p:bldP spid="50" grpId="0" animBg="1"/>
      <p:bldP spid="51" grpId="0" animBg="1"/>
      <p:bldP spid="52" grpId="0" animBg="1"/>
      <p:bldP spid="53" grpId="0" animBg="1"/>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394"/>
            <a:ext cx="9144000" cy="768085"/>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smtClean="0"/>
              <a:t>ERGOTERAPİ</a:t>
            </a:r>
            <a:endParaRPr lang="id-ID" sz="2800" dirty="0"/>
          </a:p>
        </p:txBody>
      </p:sp>
      <p:grpSp>
        <p:nvGrpSpPr>
          <p:cNvPr id="3" name="Group 18"/>
          <p:cNvGrpSpPr/>
          <p:nvPr/>
        </p:nvGrpSpPr>
        <p:grpSpPr>
          <a:xfrm>
            <a:off x="179512" y="740701"/>
            <a:ext cx="8856984" cy="2880320"/>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dirty="0">
                <a:solidFill>
                  <a:schemeClr val="tx1">
                    <a:lumMod val="85000"/>
                    <a:lumOff val="1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4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Programın Amacı:</a:t>
              </a:r>
              <a:r>
                <a:rPr lang="tr-TR" sz="1400" dirty="0" smtClean="0">
                  <a:solidFill>
                    <a:schemeClr val="tx1">
                      <a:lumMod val="85000"/>
                      <a:lumOff val="15000"/>
                    </a:schemeClr>
                  </a:solidFill>
                </a:rPr>
                <a:t> </a:t>
              </a:r>
              <a:r>
                <a:rPr lang="tr-TR" sz="1600" dirty="0" err="1" smtClean="0">
                  <a:solidFill>
                    <a:schemeClr val="tx1">
                      <a:lumMod val="85000"/>
                      <a:lumOff val="15000"/>
                    </a:schemeClr>
                  </a:solidFill>
                </a:rPr>
                <a:t>Ergoterapinin</a:t>
              </a:r>
              <a:r>
                <a:rPr lang="tr-TR" sz="1600" dirty="0" smtClean="0">
                  <a:solidFill>
                    <a:schemeClr val="tx1">
                      <a:lumMod val="85000"/>
                      <a:lumOff val="15000"/>
                    </a:schemeClr>
                  </a:solidFill>
                </a:rPr>
                <a:t> temel amacı kişilerin günlük yaşam aktivitelerine katılımını sağlamaktır. </a:t>
              </a:r>
              <a:r>
                <a:rPr lang="tr-TR" sz="1600" dirty="0" err="1" smtClean="0">
                  <a:solidFill>
                    <a:schemeClr val="tx1">
                      <a:lumMod val="85000"/>
                      <a:lumOff val="15000"/>
                    </a:schemeClr>
                  </a:solidFill>
                </a:rPr>
                <a:t>Ergoterapistler</a:t>
              </a:r>
              <a:r>
                <a:rPr lang="tr-TR" sz="1600" dirty="0" smtClean="0">
                  <a:solidFill>
                    <a:schemeClr val="tx1">
                      <a:lumMod val="85000"/>
                      <a:lumOff val="15000"/>
                    </a:schemeClr>
                  </a:solidFill>
                </a:rPr>
                <a:t> kişi ve toplulukların istedikleri, ihtiyaç duydukları veya kendilerinden beklenen aktiviteleri yapabilme becerilerini geliştirerek veya aktiviteyi ya da çevreyi kişilerin katılımını daha iyi sağlayabilecek şekilde düzenleyerek bu amaca ulaşırlar.</a:t>
              </a:r>
              <a:r>
                <a:rPr lang="tr-TR" sz="1600" dirty="0" err="1" smtClean="0">
                  <a:solidFill>
                    <a:schemeClr val="tx1">
                      <a:lumMod val="85000"/>
                      <a:lumOff val="15000"/>
                    </a:schemeClr>
                  </a:solidFill>
                </a:rPr>
                <a:t>Ergoterapi</a:t>
              </a:r>
              <a:r>
                <a:rPr lang="tr-TR" sz="1600" dirty="0" smtClean="0">
                  <a:solidFill>
                    <a:schemeClr val="tx1">
                      <a:lumMod val="85000"/>
                      <a:lumOff val="15000"/>
                    </a:schemeClr>
                  </a:solidFill>
                </a:rPr>
                <a:t>, çeşitli aktivitelerle kişilerin potansiyel yeteneklerini geliştirerek günlük yaşam aktivitelerine katılımını ve bu aktivitelerdeki bağımsızlığını sağlamayı amaçlar. Yaşlılar, engelliler, sokak çocukları, madde bağımlıları, </a:t>
              </a:r>
              <a:r>
                <a:rPr lang="tr-TR" sz="1600" dirty="0" err="1" smtClean="0">
                  <a:solidFill>
                    <a:schemeClr val="tx1">
                      <a:lumMod val="85000"/>
                      <a:lumOff val="15000"/>
                    </a:schemeClr>
                  </a:solidFill>
                </a:rPr>
                <a:t>AIDS’li</a:t>
              </a:r>
              <a:r>
                <a:rPr lang="tr-TR" sz="1600" dirty="0" smtClean="0">
                  <a:solidFill>
                    <a:schemeClr val="tx1">
                      <a:lumMod val="85000"/>
                      <a:lumOff val="15000"/>
                    </a:schemeClr>
                  </a:solidFill>
                </a:rPr>
                <a:t> kişiler gibi dezavantajlı grupların istihdam sorunlarını azaltmak, tüm yaş gruplarında sağlıkla ilgili yaşam kalitesini artırmak, çevresel düzenlemeler yapmak için mesleki uygulamalarda bulunurlar.</a:t>
              </a:r>
              <a:endParaRPr lang="id-ID" sz="1600" dirty="0">
                <a:solidFill>
                  <a:schemeClr val="tx1">
                    <a:lumMod val="85000"/>
                    <a:lumOff val="15000"/>
                  </a:schemeClr>
                </a:solidFill>
              </a:endParaRPr>
            </a:p>
          </p:txBody>
        </p:sp>
      </p:grpSp>
      <p:sp>
        <p:nvSpPr>
          <p:cNvPr id="39" name="38 Altbilgi Yer Tutucusu"/>
          <p:cNvSpPr>
            <a:spLocks noGrp="1"/>
          </p:cNvSpPr>
          <p:nvPr>
            <p:ph type="ftr" sz="quarter" idx="11"/>
          </p:nvPr>
        </p:nvSpPr>
        <p:spPr>
          <a:xfrm>
            <a:off x="323528" y="6501342"/>
            <a:ext cx="2895600" cy="365125"/>
          </a:xfrm>
        </p:spPr>
        <p:txBody>
          <a:bodyPr/>
          <a:lstStyle/>
          <a:p>
            <a:r>
              <a:rPr lang="tr-TR" dirty="0" smtClean="0"/>
              <a:t>www.rehberlikservisim.com</a:t>
            </a:r>
            <a:endParaRPr lang="tr-TR" dirty="0"/>
          </a:p>
        </p:txBody>
      </p:sp>
      <p:grpSp>
        <p:nvGrpSpPr>
          <p:cNvPr id="4" name="22 Grup"/>
          <p:cNvGrpSpPr/>
          <p:nvPr/>
        </p:nvGrpSpPr>
        <p:grpSpPr>
          <a:xfrm>
            <a:off x="179508" y="3813043"/>
            <a:ext cx="8856989" cy="2641845"/>
            <a:chOff x="395534" y="771551"/>
            <a:chExt cx="8424941" cy="1296143"/>
          </a:xfrm>
        </p:grpSpPr>
        <p:grpSp>
          <p:nvGrpSpPr>
            <p:cNvPr id="5" name="Group 30"/>
            <p:cNvGrpSpPr/>
            <p:nvPr/>
          </p:nvGrpSpPr>
          <p:grpSpPr>
            <a:xfrm>
              <a:off x="395534" y="771551"/>
              <a:ext cx="8424941" cy="1296143"/>
              <a:chOff x="4437053" y="2361716"/>
              <a:chExt cx="1515769" cy="1570955"/>
            </a:xfrm>
          </p:grpSpPr>
          <p:grpSp>
            <p:nvGrpSpPr>
              <p:cNvPr id="6" name="Group 8"/>
              <p:cNvGrpSpPr/>
              <p:nvPr/>
            </p:nvGrpSpPr>
            <p:grpSpPr>
              <a:xfrm>
                <a:off x="4437053" y="2361716"/>
                <a:ext cx="1515769" cy="1570955"/>
                <a:chOff x="1934066" y="2570683"/>
                <a:chExt cx="1941922" cy="2012623"/>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p>
              </p:txBody>
            </p:sp>
            <p:sp>
              <p:nvSpPr>
                <p:cNvPr id="12" name="Rounded Rectangle 7"/>
                <p:cNvSpPr/>
                <p:nvPr/>
              </p:nvSpPr>
              <p:spPr>
                <a:xfrm>
                  <a:off x="1934066" y="2570683"/>
                  <a:ext cx="1941921" cy="19419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dirty="0"/>
                </a:p>
              </p:txBody>
            </p:sp>
          </p:grpSp>
          <p:sp>
            <p:nvSpPr>
              <p:cNvPr id="10" name="TextBox 9"/>
              <p:cNvSpPr txBox="1"/>
              <p:nvPr/>
            </p:nvSpPr>
            <p:spPr>
              <a:xfrm>
                <a:off x="4509642" y="2419044"/>
                <a:ext cx="1356516" cy="202487"/>
              </a:xfrm>
              <a:prstGeom prst="roundRect">
                <a:avLst/>
              </a:prstGeom>
              <a:noFill/>
            </p:spPr>
            <p:txBody>
              <a:bodyPr wrap="square" rtlCol="0">
                <a:spAutoFit/>
              </a:bodyPr>
              <a:lstStyle/>
              <a:p>
                <a:pPr algn="ctr"/>
                <a:endParaRPr lang="id-ID" sz="1400" b="1" dirty="0">
                  <a:solidFill>
                    <a:schemeClr val="bg1"/>
                  </a:solidFill>
                </a:endParaRPr>
              </a:p>
            </p:txBody>
          </p:sp>
        </p:grpSp>
        <p:sp>
          <p:nvSpPr>
            <p:cNvPr id="43" name="42 Dikdörtgen"/>
            <p:cNvSpPr/>
            <p:nvPr/>
          </p:nvSpPr>
          <p:spPr>
            <a:xfrm>
              <a:off x="467544" y="771551"/>
              <a:ext cx="8208912" cy="724807"/>
            </a:xfrm>
            <a:prstGeom prst="rect">
              <a:avLst/>
            </a:prstGeom>
          </p:spPr>
          <p:txBody>
            <a:bodyPr wrap="square">
              <a:spAutoFit/>
            </a:bodyPr>
            <a:lstStyle/>
            <a:p>
              <a:pPr algn="just"/>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sz="1400" dirty="0" smtClean="0"/>
                <a:t> </a:t>
              </a:r>
              <a:r>
                <a:rPr lang="tr-TR" sz="1800" dirty="0" smtClean="0"/>
                <a:t> Birinci yılda, Araştırma Yöntemlerine Giriş, Büyüme ve Gelişim, Sağlık Stratejileri, Drama, Yaşam Kalitesi, Anatomi, Fizyoloji, Stresle Başa Çıkma Yöntemleri gibi dersler görmektedirler. Sonraki yıllarda ise </a:t>
              </a:r>
              <a:r>
                <a:rPr lang="tr-TR" sz="1800" dirty="0" err="1" smtClean="0"/>
                <a:t>Nöroanatomi</a:t>
              </a:r>
              <a:r>
                <a:rPr lang="tr-TR" sz="1800" dirty="0" smtClean="0"/>
                <a:t>, Temel Ölçme ve Değerlendirme Teknikleri, Engellilik ve Sağlık Politikaları, Yeme Bozuklukları, Kanser ve </a:t>
              </a:r>
              <a:r>
                <a:rPr lang="tr-TR" sz="1800" dirty="0" err="1" smtClean="0"/>
                <a:t>Ergoterapi</a:t>
              </a:r>
              <a:r>
                <a:rPr lang="tr-TR" sz="1800" dirty="0" smtClean="0"/>
                <a:t>, Öz Yönetim, Motor Öğrenme, Kadın Sağlığı derslerinden bazılarıdır.</a:t>
              </a:r>
              <a:endParaRPr lang="tr-TR" sz="2000" dirty="0"/>
            </a:p>
          </p:txBody>
        </p:sp>
      </p:grpSp>
      <p:grpSp>
        <p:nvGrpSpPr>
          <p:cNvPr id="7" name="13 Grup"/>
          <p:cNvGrpSpPr/>
          <p:nvPr/>
        </p:nvGrpSpPr>
        <p:grpSpPr>
          <a:xfrm>
            <a:off x="471232" y="3052807"/>
            <a:ext cx="8629882" cy="417743"/>
            <a:chOff x="467544" y="818850"/>
            <a:chExt cx="8208912" cy="213202"/>
          </a:xfrm>
        </p:grpSpPr>
        <p:sp>
          <p:nvSpPr>
            <p:cNvPr id="18" name="TextBox 9"/>
            <p:cNvSpPr txBox="1"/>
            <p:nvPr/>
          </p:nvSpPr>
          <p:spPr>
            <a:xfrm>
              <a:off x="798999" y="818850"/>
              <a:ext cx="7539781" cy="156410"/>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188495"/>
            </a:xfrm>
            <a:prstGeom prst="rect">
              <a:avLst/>
            </a:prstGeom>
          </p:spPr>
          <p:txBody>
            <a:bodyPr wrap="square">
              <a:spAutoFit/>
            </a:bodyPr>
            <a:lstStyle/>
            <a:p>
              <a:pPr algn="just"/>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spTree>
    <p:extLst>
      <p:ext uri="{BB962C8B-B14F-4D97-AF65-F5344CB8AC3E}">
        <p14:creationId xmlns:p14="http://schemas.microsoft.com/office/powerpoint/2010/main" val="369788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394"/>
            <a:ext cx="9144000" cy="768085"/>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b="1" dirty="0" smtClean="0"/>
              <a:t>ERGOTERAPİ</a:t>
            </a:r>
            <a:endParaRPr lang="id-ID" dirty="0"/>
          </a:p>
        </p:txBody>
      </p:sp>
      <p:grpSp>
        <p:nvGrpSpPr>
          <p:cNvPr id="3" name="Group 27"/>
          <p:cNvGrpSpPr/>
          <p:nvPr/>
        </p:nvGrpSpPr>
        <p:grpSpPr>
          <a:xfrm>
            <a:off x="107504" y="836714"/>
            <a:ext cx="5112568" cy="5664605"/>
            <a:chOff x="6337108" y="2157599"/>
            <a:chExt cx="1540216" cy="1542847"/>
          </a:xfrm>
        </p:grpSpPr>
        <p:grpSp>
          <p:nvGrpSpPr>
            <p:cNvPr id="4" name="Group 13"/>
            <p:cNvGrpSpPr/>
            <p:nvPr/>
          </p:nvGrpSpPr>
          <p:grpSpPr>
            <a:xfrm>
              <a:off x="6337108" y="2157599"/>
              <a:ext cx="1540216" cy="1542847"/>
              <a:chOff x="3948362" y="2606690"/>
              <a:chExt cx="1973242" cy="1976616"/>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1">
                      <a:lumMod val="85000"/>
                      <a:lumOff val="15000"/>
                    </a:schemeClr>
                  </a:solidFill>
                </a:endParaRPr>
              </a:p>
            </p:txBody>
          </p:sp>
          <p:sp>
            <p:nvSpPr>
              <p:cNvPr id="17" name="Rounded Rectangle 12"/>
              <p:cNvSpPr/>
              <p:nvPr/>
            </p:nvSpPr>
            <p:spPr>
              <a:xfrm>
                <a:off x="3948362" y="2606690"/>
                <a:ext cx="1941921" cy="19419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Mezunların Kazandıkları Unvan ve Yaptıkları İşler</a:t>
                </a:r>
                <a:r>
                  <a:rPr lang="tr-TR" sz="20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a:t>
                </a:r>
              </a:p>
              <a:p>
                <a:pPr algn="just"/>
                <a:r>
                  <a:rPr lang="tr-TR" sz="1600" dirty="0" err="1" smtClean="0">
                    <a:solidFill>
                      <a:schemeClr val="tx1">
                        <a:lumMod val="85000"/>
                        <a:lumOff val="15000"/>
                      </a:schemeClr>
                    </a:solidFill>
                  </a:rPr>
                  <a:t>Ergoterapi</a:t>
                </a:r>
                <a:r>
                  <a:rPr lang="tr-TR" sz="1600" dirty="0" smtClean="0">
                    <a:solidFill>
                      <a:schemeClr val="tx1">
                        <a:lumMod val="85000"/>
                        <a:lumOff val="15000"/>
                      </a:schemeClr>
                    </a:solidFill>
                  </a:rPr>
                  <a:t> Bölümünden mezun olanlar “</a:t>
                </a:r>
                <a:r>
                  <a:rPr lang="tr-TR" sz="1600" dirty="0" err="1" smtClean="0">
                    <a:solidFill>
                      <a:schemeClr val="tx1">
                        <a:lumMod val="85000"/>
                        <a:lumOff val="15000"/>
                      </a:schemeClr>
                    </a:solidFill>
                  </a:rPr>
                  <a:t>Ergoterapist</a:t>
                </a:r>
                <a:r>
                  <a:rPr lang="tr-TR" sz="1600" dirty="0" smtClean="0">
                    <a:solidFill>
                      <a:schemeClr val="tx1">
                        <a:lumMod val="85000"/>
                        <a:lumOff val="15000"/>
                      </a:schemeClr>
                    </a:solidFill>
                  </a:rPr>
                  <a:t>” veya ‘İş ve Uğraşı Terapisti’ unvanı alarak mezun olurlar. </a:t>
                </a:r>
                <a:r>
                  <a:rPr lang="tr-TR" sz="1600" dirty="0" err="1" smtClean="0">
                    <a:solidFill>
                      <a:schemeClr val="tx1">
                        <a:lumMod val="85000"/>
                        <a:lumOff val="15000"/>
                      </a:schemeClr>
                    </a:solidFill>
                  </a:rPr>
                  <a:t>Ergoterapistler</a:t>
                </a:r>
                <a:r>
                  <a:rPr lang="tr-TR" sz="1600" dirty="0" smtClean="0">
                    <a:solidFill>
                      <a:schemeClr val="tx1">
                        <a:lumMod val="85000"/>
                        <a:lumOff val="15000"/>
                      </a:schemeClr>
                    </a:solidFill>
                  </a:rPr>
                  <a:t> kişi ve toplulukların istedikleri, ihtiyaç duydukları veya kendilerinden beklenen aktiviteleri yapabilme becerilerini geliştirerek veya aktiviteyi ya da çevreyi kişilerin katılımını daha iyi sağlayabilecek şekilde düzenleyerek bu amaca ulaşırlar. </a:t>
                </a:r>
                <a:r>
                  <a:rPr lang="tr-TR" sz="1600" dirty="0" err="1" smtClean="0">
                    <a:solidFill>
                      <a:schemeClr val="tx1">
                        <a:lumMod val="85000"/>
                        <a:lumOff val="15000"/>
                      </a:schemeClr>
                    </a:solidFill>
                  </a:rPr>
                  <a:t>Ergoterapistler</a:t>
                </a:r>
                <a:r>
                  <a:rPr lang="tr-TR" sz="1600" dirty="0" smtClean="0">
                    <a:solidFill>
                      <a:schemeClr val="tx1">
                        <a:lumMod val="85000"/>
                        <a:lumOff val="15000"/>
                      </a:schemeClr>
                    </a:solidFill>
                  </a:rPr>
                  <a:t> kişilere fonksiyonel aktiviteler kazandırabilmek amacıyla, gerekirse özel teknikler öğreterek kişilerin kendine bakım, giyinme, yemek yeme gibi becerilerini geliştirmeye çalışır, yardımcı cihaz kullanımına yönelik eğitimler verir. Hastaların ev ve iş yerlerinde gerekli düzenlemeler yaparak güvenli ve en üst düzeyde bağımsız bir yaşam düzeni oluşturmalarını destekler.</a:t>
                </a:r>
                <a:endParaRPr lang="id-ID" sz="1400" dirty="0">
                  <a:solidFill>
                    <a:schemeClr val="tx1">
                      <a:lumMod val="85000"/>
                      <a:lumOff val="15000"/>
                    </a:schemeClr>
                  </a:solidFill>
                </a:endParaRPr>
              </a:p>
            </p:txBody>
          </p:sp>
        </p:grpSp>
        <p:sp>
          <p:nvSpPr>
            <p:cNvPr id="15" name="TextBox 14"/>
            <p:cNvSpPr txBox="1"/>
            <p:nvPr/>
          </p:nvSpPr>
          <p:spPr>
            <a:xfrm>
              <a:off x="6618950" y="2248947"/>
              <a:ext cx="535859" cy="76515"/>
            </a:xfrm>
            <a:prstGeom prst="roundRect">
              <a:avLst/>
            </a:prstGeom>
            <a:noFill/>
          </p:spPr>
          <p:txBody>
            <a:bodyPr wrap="square" rtlCol="0">
              <a:spAutoFit/>
            </a:bodyPr>
            <a:lstStyle/>
            <a:p>
              <a:pPr algn="ctr"/>
              <a:endParaRPr lang="id-ID" sz="1050" b="1" dirty="0">
                <a:solidFill>
                  <a:schemeClr val="tx1">
                    <a:lumMod val="85000"/>
                    <a:lumOff val="15000"/>
                  </a:schemeClr>
                </a:solidFill>
              </a:endParaRPr>
            </a:p>
          </p:txBody>
        </p:sp>
      </p:grpSp>
      <p:grpSp>
        <p:nvGrpSpPr>
          <p:cNvPr id="5" name="Group 23"/>
          <p:cNvGrpSpPr/>
          <p:nvPr/>
        </p:nvGrpSpPr>
        <p:grpSpPr>
          <a:xfrm>
            <a:off x="5292080" y="836712"/>
            <a:ext cx="3816424" cy="5568619"/>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200" dirty="0">
                <a:solidFill>
                  <a:schemeClr val="tx1">
                    <a:lumMod val="85000"/>
                    <a:lumOff val="15000"/>
                  </a:schemeClr>
                </a:solidFill>
              </a:endParaRPr>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     </a:t>
              </a:r>
            </a:p>
            <a:p>
              <a:pPr algn="just"/>
              <a:r>
                <a:rPr lang="tr-TR" sz="1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Çalışma Alanları</a:t>
              </a:r>
              <a:r>
                <a:rPr lang="tr-TR" sz="18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a:t>
              </a:r>
              <a:r>
                <a:rPr lang="tr-TR" sz="1600" dirty="0" smtClean="0">
                  <a:solidFill>
                    <a:schemeClr val="tx1">
                      <a:lumMod val="85000"/>
                      <a:lumOff val="15000"/>
                    </a:schemeClr>
                  </a:solidFill>
                </a:rPr>
                <a:t> </a:t>
              </a:r>
              <a:r>
                <a:rPr lang="tr-TR" sz="1600" dirty="0" err="1" smtClean="0">
                  <a:solidFill>
                    <a:schemeClr val="tx1">
                      <a:lumMod val="85000"/>
                      <a:lumOff val="15000"/>
                    </a:schemeClr>
                  </a:solidFill>
                </a:rPr>
                <a:t>Ergoterapistler</a:t>
              </a:r>
              <a:r>
                <a:rPr lang="tr-TR" sz="1600" dirty="0" smtClean="0">
                  <a:solidFill>
                    <a:schemeClr val="tx1">
                      <a:lumMod val="85000"/>
                      <a:lumOff val="15000"/>
                    </a:schemeClr>
                  </a:solidFill>
                </a:rPr>
                <a:t>, hastaneler, sağlık merkezleri, geriatri merkezleri, sosyal aktivite merkezleri, halk sağlığı ve iş sağlığı merkezleri ile rehabilitasyon merkezlerinde görev alabilir, akıl ve ruh sağlığı merkezlerinde, hastaların kendi ev ya da iş yerlerinde ve özel eğitim kurumlarında çalışabilirler. Mezunlar ayrıca, gelişim geriliği olan veya zihinsel engelli çocuklarla da çalışarak farklı rehabilitasyon alanlarında uzmanlaşabilirler.</a:t>
              </a:r>
              <a:endParaRPr lang="id-ID" sz="1600" dirty="0">
                <a:solidFill>
                  <a:schemeClr val="tx1">
                    <a:lumMod val="85000"/>
                    <a:lumOff val="15000"/>
                  </a:schemeClr>
                </a:solidFill>
              </a:endParaRPr>
            </a:p>
          </p:txBody>
        </p:sp>
      </p:grpSp>
      <p:sp>
        <p:nvSpPr>
          <p:cNvPr id="39" name="38 Altbilgi Yer Tutucusu"/>
          <p:cNvSpPr>
            <a:spLocks noGrp="1"/>
          </p:cNvSpPr>
          <p:nvPr>
            <p:ph type="ftr" sz="quarter" idx="11"/>
          </p:nvPr>
        </p:nvSpPr>
        <p:spPr>
          <a:xfrm>
            <a:off x="323528" y="6501342"/>
            <a:ext cx="2895600" cy="365125"/>
          </a:xfrm>
        </p:spPr>
        <p:txBody>
          <a:bodyPr/>
          <a:lstStyle/>
          <a:p>
            <a:r>
              <a:rPr lang="tr-TR" dirty="0" smtClean="0"/>
              <a:t>www.rehberlikservisim.com</a:t>
            </a:r>
            <a:endParaRPr lang="tr-TR" dirty="0"/>
          </a:p>
        </p:txBody>
      </p:sp>
    </p:spTree>
    <p:extLst>
      <p:ext uri="{BB962C8B-B14F-4D97-AF65-F5344CB8AC3E}">
        <p14:creationId xmlns:p14="http://schemas.microsoft.com/office/powerpoint/2010/main" val="343866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114300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smtClean="0"/>
              <a:t>TIP</a:t>
            </a:r>
            <a:endParaRPr lang="id-ID" dirty="0"/>
          </a:p>
        </p:txBody>
      </p:sp>
      <p:sp>
        <p:nvSpPr>
          <p:cNvPr id="35" name="34 Oval"/>
          <p:cNvSpPr/>
          <p:nvPr/>
        </p:nvSpPr>
        <p:spPr>
          <a:xfrm>
            <a:off x="61575" y="-32463"/>
            <a:ext cx="2422193" cy="3004289"/>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
        <p:nvSpPr>
          <p:cNvPr id="49" name="Freeform 17"/>
          <p:cNvSpPr>
            <a:spLocks/>
          </p:cNvSpPr>
          <p:nvPr/>
        </p:nvSpPr>
        <p:spPr bwMode="auto">
          <a:xfrm>
            <a:off x="4275536" y="3127251"/>
            <a:ext cx="610791" cy="3914775"/>
          </a:xfrm>
          <a:custGeom>
            <a:avLst/>
            <a:gdLst>
              <a:gd name="T0" fmla="*/ 513 w 513"/>
              <a:gd name="T1" fmla="*/ 273 h 3288"/>
              <a:gd name="T2" fmla="*/ 258 w 513"/>
              <a:gd name="T3" fmla="*/ 0 h 3288"/>
              <a:gd name="T4" fmla="*/ 0 w 513"/>
              <a:gd name="T5" fmla="*/ 273 h 3288"/>
              <a:gd name="T6" fmla="*/ 157 w 513"/>
              <a:gd name="T7" fmla="*/ 273 h 3288"/>
              <a:gd name="T8" fmla="*/ 157 w 513"/>
              <a:gd name="T9" fmla="*/ 3288 h 3288"/>
              <a:gd name="T10" fmla="*/ 359 w 513"/>
              <a:gd name="T11" fmla="*/ 3288 h 3288"/>
              <a:gd name="T12" fmla="*/ 359 w 513"/>
              <a:gd name="T13" fmla="*/ 273 h 3288"/>
              <a:gd name="T14" fmla="*/ 513 w 513"/>
              <a:gd name="T15" fmla="*/ 273 h 3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288">
                <a:moveTo>
                  <a:pt x="513" y="273"/>
                </a:moveTo>
                <a:lnTo>
                  <a:pt x="258" y="0"/>
                </a:lnTo>
                <a:lnTo>
                  <a:pt x="0" y="273"/>
                </a:lnTo>
                <a:lnTo>
                  <a:pt x="157" y="273"/>
                </a:lnTo>
                <a:lnTo>
                  <a:pt x="157" y="3288"/>
                </a:lnTo>
                <a:lnTo>
                  <a:pt x="359" y="3288"/>
                </a:lnTo>
                <a:lnTo>
                  <a:pt x="359" y="273"/>
                </a:lnTo>
                <a:lnTo>
                  <a:pt x="513" y="273"/>
                </a:lnTo>
                <a:close/>
              </a:path>
            </a:pathLst>
          </a:custGeom>
          <a:solidFill>
            <a:schemeClr val="accent1"/>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0" name="Freeform 14"/>
          <p:cNvSpPr>
            <a:spLocks/>
          </p:cNvSpPr>
          <p:nvPr/>
        </p:nvSpPr>
        <p:spPr bwMode="auto">
          <a:xfrm>
            <a:off x="2343779" y="3702859"/>
            <a:ext cx="2114550" cy="3215879"/>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chemeClr val="accent3"/>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1" name="Freeform 16"/>
          <p:cNvSpPr>
            <a:spLocks/>
          </p:cNvSpPr>
          <p:nvPr/>
        </p:nvSpPr>
        <p:spPr bwMode="auto">
          <a:xfrm>
            <a:off x="4707665" y="3702859"/>
            <a:ext cx="2118122" cy="3215879"/>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chemeClr val="accent2"/>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2" name="Freeform 13"/>
          <p:cNvSpPr>
            <a:spLocks/>
          </p:cNvSpPr>
          <p:nvPr/>
        </p:nvSpPr>
        <p:spPr bwMode="auto">
          <a:xfrm>
            <a:off x="3060084" y="5185187"/>
            <a:ext cx="1158479" cy="1733549"/>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3" name="Freeform 15"/>
          <p:cNvSpPr>
            <a:spLocks/>
          </p:cNvSpPr>
          <p:nvPr/>
        </p:nvSpPr>
        <p:spPr bwMode="auto">
          <a:xfrm>
            <a:off x="4953194" y="5185187"/>
            <a:ext cx="1157288" cy="1733549"/>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grpSp>
        <p:nvGrpSpPr>
          <p:cNvPr id="26" name="25 Grup"/>
          <p:cNvGrpSpPr/>
          <p:nvPr/>
        </p:nvGrpSpPr>
        <p:grpSpPr>
          <a:xfrm>
            <a:off x="817081" y="5323006"/>
            <a:ext cx="2193487" cy="721373"/>
            <a:chOff x="817080" y="3992256"/>
            <a:chExt cx="2193487" cy="541030"/>
          </a:xfrm>
        </p:grpSpPr>
        <p:sp>
          <p:nvSpPr>
            <p:cNvPr id="66" name="TextBox 65"/>
            <p:cNvSpPr txBox="1"/>
            <p:nvPr/>
          </p:nvSpPr>
          <p:spPr>
            <a:xfrm>
              <a:off x="817080" y="3992256"/>
              <a:ext cx="2193487" cy="223403"/>
            </a:xfrm>
            <a:prstGeom prst="rect">
              <a:avLst/>
            </a:prstGeom>
            <a:noFill/>
          </p:spPr>
          <p:txBody>
            <a:bodyPr wrap="none" lIns="81630" tIns="40815" rIns="81630" bIns="40815" rtlCol="0">
              <a:spAutoFit/>
            </a:bodyPr>
            <a:lstStyle/>
            <a:p>
              <a:pPr algn="r"/>
              <a:r>
                <a:rPr lang="tr-TR" sz="1400" b="1" dirty="0" smtClean="0">
                  <a:latin typeface="+mj-lt"/>
                </a:rPr>
                <a:t>2017 En Düşük Başarı Sırası</a:t>
              </a:r>
              <a:endParaRPr lang="id-ID" sz="1400" b="1" dirty="0">
                <a:latin typeface="+mj-lt"/>
              </a:endParaRPr>
            </a:p>
          </p:txBody>
        </p:sp>
        <p:sp>
          <p:nvSpPr>
            <p:cNvPr id="18" name="17 Metin kutusu"/>
            <p:cNvSpPr txBox="1"/>
            <p:nvPr/>
          </p:nvSpPr>
          <p:spPr>
            <a:xfrm>
              <a:off x="1187624" y="4155926"/>
              <a:ext cx="1662512" cy="377360"/>
            </a:xfrm>
            <a:prstGeom prst="rect">
              <a:avLst/>
            </a:prstGeom>
            <a:noFill/>
          </p:spPr>
          <p:txBody>
            <a:bodyPr wrap="square" lIns="71561" tIns="35780" rIns="71561" bIns="35780" rtlCol="0">
              <a:spAutoFit/>
            </a:bodyPr>
            <a:lstStyle/>
            <a:p>
              <a:r>
                <a:rPr lang="tr-TR" sz="2800" b="1" dirty="0" smtClean="0">
                  <a:solidFill>
                    <a:srgbClr val="9999FF"/>
                  </a:solidFill>
                </a:rPr>
                <a:t>17.385</a:t>
              </a:r>
              <a:endParaRPr lang="tr-TR" sz="2800" b="1" dirty="0">
                <a:solidFill>
                  <a:srgbClr val="9999FF"/>
                </a:solidFill>
              </a:endParaRPr>
            </a:p>
          </p:txBody>
        </p:sp>
      </p:grpSp>
      <p:grpSp>
        <p:nvGrpSpPr>
          <p:cNvPr id="27" name="26 Grup"/>
          <p:cNvGrpSpPr/>
          <p:nvPr/>
        </p:nvGrpSpPr>
        <p:grpSpPr>
          <a:xfrm>
            <a:off x="447887" y="3559621"/>
            <a:ext cx="1787926" cy="1140611"/>
            <a:chOff x="447886" y="2669715"/>
            <a:chExt cx="1787926" cy="855458"/>
          </a:xfrm>
        </p:grpSpPr>
        <p:sp>
          <p:nvSpPr>
            <p:cNvPr id="64" name="TextBox 63"/>
            <p:cNvSpPr txBox="1"/>
            <p:nvPr/>
          </p:nvSpPr>
          <p:spPr>
            <a:xfrm>
              <a:off x="447886" y="2669715"/>
              <a:ext cx="1787926" cy="384985"/>
            </a:xfrm>
            <a:prstGeom prst="rect">
              <a:avLst/>
            </a:prstGeom>
            <a:noFill/>
          </p:spPr>
          <p:txBody>
            <a:bodyPr wrap="none" lIns="81630" tIns="40815" rIns="81630" bIns="40815" rtlCol="0">
              <a:spAutoFit/>
            </a:bodyPr>
            <a:lstStyle/>
            <a:p>
              <a:pPr algn="ctr"/>
              <a:r>
                <a:rPr lang="tr-TR" sz="1400" b="1" dirty="0" smtClean="0">
                  <a:latin typeface="+mj-lt"/>
                </a:rPr>
                <a:t>2018 Tahmini</a:t>
              </a:r>
            </a:p>
            <a:p>
              <a:pPr algn="ctr"/>
              <a:r>
                <a:rPr lang="tr-TR" sz="1400" b="1" dirty="0" smtClean="0">
                  <a:latin typeface="+mj-lt"/>
                </a:rPr>
                <a:t>En Düşük Başarı Sırası</a:t>
              </a:r>
              <a:endParaRPr lang="id-ID" sz="1400" b="1" dirty="0">
                <a:latin typeface="+mj-lt"/>
              </a:endParaRPr>
            </a:p>
          </p:txBody>
        </p:sp>
        <p:sp>
          <p:nvSpPr>
            <p:cNvPr id="19" name="18 Metin kutusu"/>
            <p:cNvSpPr txBox="1"/>
            <p:nvPr/>
          </p:nvSpPr>
          <p:spPr>
            <a:xfrm>
              <a:off x="611560" y="3147814"/>
              <a:ext cx="1539363" cy="377359"/>
            </a:xfrm>
            <a:prstGeom prst="rect">
              <a:avLst/>
            </a:prstGeom>
            <a:noFill/>
          </p:spPr>
          <p:txBody>
            <a:bodyPr wrap="square" lIns="71561" tIns="35780" rIns="71561" bIns="35780" rtlCol="0">
              <a:spAutoFit/>
            </a:bodyPr>
            <a:lstStyle/>
            <a:p>
              <a:r>
                <a:rPr lang="tr-TR" sz="2800" b="1" dirty="0" smtClean="0">
                  <a:solidFill>
                    <a:srgbClr val="FF9900"/>
                  </a:solidFill>
                </a:rPr>
                <a:t>19.170</a:t>
              </a:r>
              <a:endParaRPr lang="tr-TR" sz="2500" b="1" dirty="0">
                <a:solidFill>
                  <a:srgbClr val="FF9900"/>
                </a:solidFill>
              </a:endParaRPr>
            </a:p>
          </p:txBody>
        </p:sp>
      </p:grpSp>
      <p:grpSp>
        <p:nvGrpSpPr>
          <p:cNvPr id="23" name="22 Grup"/>
          <p:cNvGrpSpPr/>
          <p:nvPr/>
        </p:nvGrpSpPr>
        <p:grpSpPr>
          <a:xfrm>
            <a:off x="3481057" y="2254987"/>
            <a:ext cx="2160272" cy="818776"/>
            <a:chOff x="3481057" y="1691241"/>
            <a:chExt cx="2160272" cy="614082"/>
          </a:xfrm>
        </p:grpSpPr>
        <p:sp>
          <p:nvSpPr>
            <p:cNvPr id="68" name="TextBox 67"/>
            <p:cNvSpPr txBox="1"/>
            <p:nvPr/>
          </p:nvSpPr>
          <p:spPr>
            <a:xfrm>
              <a:off x="3481057" y="2081920"/>
              <a:ext cx="2160272" cy="223403"/>
            </a:xfrm>
            <a:prstGeom prst="rect">
              <a:avLst/>
            </a:prstGeom>
            <a:noFill/>
          </p:spPr>
          <p:txBody>
            <a:bodyPr wrap="none" lIns="81630" tIns="40815" rIns="81630" bIns="40815" rtlCol="0">
              <a:spAutoFit/>
            </a:bodyPr>
            <a:lstStyle/>
            <a:p>
              <a:pPr algn="ctr"/>
              <a:r>
                <a:rPr lang="tr-TR" sz="1400" b="1" dirty="0" smtClean="0">
                  <a:latin typeface="+mj-lt"/>
                </a:rPr>
                <a:t>2018 En Küçük Başarı Puan</a:t>
              </a:r>
              <a:endParaRPr lang="id-ID" sz="1400" b="1" dirty="0">
                <a:latin typeface="+mj-lt"/>
              </a:endParaRPr>
            </a:p>
          </p:txBody>
        </p:sp>
        <p:sp>
          <p:nvSpPr>
            <p:cNvPr id="20" name="19 Metin kutusu"/>
            <p:cNvSpPr txBox="1"/>
            <p:nvPr/>
          </p:nvSpPr>
          <p:spPr>
            <a:xfrm>
              <a:off x="3894680" y="1691241"/>
              <a:ext cx="1539363" cy="377360"/>
            </a:xfrm>
            <a:prstGeom prst="rect">
              <a:avLst/>
            </a:prstGeom>
            <a:noFill/>
          </p:spPr>
          <p:txBody>
            <a:bodyPr wrap="square" lIns="71561" tIns="35780" rIns="71561" bIns="35780" rtlCol="0">
              <a:spAutoFit/>
            </a:bodyPr>
            <a:lstStyle/>
            <a:p>
              <a:r>
                <a:rPr lang="tr-TR" sz="2800" b="1" dirty="0" smtClean="0">
                  <a:solidFill>
                    <a:schemeClr val="accent1">
                      <a:lumMod val="75000"/>
                    </a:schemeClr>
                  </a:solidFill>
                </a:rPr>
                <a:t>461,47*</a:t>
              </a:r>
              <a:endParaRPr lang="tr-TR" sz="2800" dirty="0">
                <a:solidFill>
                  <a:schemeClr val="accent1">
                    <a:lumMod val="75000"/>
                  </a:schemeClr>
                </a:solidFill>
              </a:endParaRPr>
            </a:p>
          </p:txBody>
        </p:sp>
      </p:grpSp>
      <p:grpSp>
        <p:nvGrpSpPr>
          <p:cNvPr id="24" name="23 Grup"/>
          <p:cNvGrpSpPr/>
          <p:nvPr/>
        </p:nvGrpSpPr>
        <p:grpSpPr>
          <a:xfrm>
            <a:off x="6788685" y="3233070"/>
            <a:ext cx="1539363" cy="916444"/>
            <a:chOff x="6788684" y="2424801"/>
            <a:chExt cx="1539363" cy="687333"/>
          </a:xfrm>
        </p:grpSpPr>
        <p:sp>
          <p:nvSpPr>
            <p:cNvPr id="60" name="TextBox 59"/>
            <p:cNvSpPr txBox="1"/>
            <p:nvPr/>
          </p:nvSpPr>
          <p:spPr>
            <a:xfrm>
              <a:off x="6911833" y="2865648"/>
              <a:ext cx="1008034" cy="246486"/>
            </a:xfrm>
            <a:prstGeom prst="rect">
              <a:avLst/>
            </a:prstGeom>
            <a:noFill/>
          </p:spPr>
          <p:txBody>
            <a:bodyPr wrap="none" lIns="81630" tIns="40815" rIns="81630" bIns="40815" rtlCol="0">
              <a:spAutoFit/>
            </a:bodyPr>
            <a:lstStyle/>
            <a:p>
              <a:r>
                <a:rPr lang="tr-TR" sz="1600" b="1" dirty="0" smtClean="0">
                  <a:latin typeface="+mj-lt"/>
                </a:rPr>
                <a:t>Puan türü</a:t>
              </a:r>
              <a:endParaRPr lang="id-ID" sz="1600" b="1" dirty="0">
                <a:latin typeface="+mj-lt"/>
              </a:endParaRPr>
            </a:p>
          </p:txBody>
        </p:sp>
        <p:sp>
          <p:nvSpPr>
            <p:cNvPr id="21" name="20 Metin kutusu"/>
            <p:cNvSpPr txBox="1"/>
            <p:nvPr/>
          </p:nvSpPr>
          <p:spPr>
            <a:xfrm>
              <a:off x="6788684" y="2424801"/>
              <a:ext cx="1539363" cy="377360"/>
            </a:xfrm>
            <a:prstGeom prst="rect">
              <a:avLst/>
            </a:prstGeom>
            <a:noFill/>
          </p:spPr>
          <p:txBody>
            <a:bodyPr wrap="square" lIns="71561" tIns="35780" rIns="71561" bIns="35780" rtlCol="0">
              <a:spAutoFit/>
            </a:bodyPr>
            <a:lstStyle/>
            <a:p>
              <a:r>
                <a:rPr lang="tr-TR" sz="2800" b="1" dirty="0" smtClean="0">
                  <a:solidFill>
                    <a:schemeClr val="accent2">
                      <a:lumMod val="75000"/>
                    </a:schemeClr>
                  </a:solidFill>
                </a:rPr>
                <a:t>Sayısal</a:t>
              </a:r>
              <a:endParaRPr lang="tr-TR" sz="2800" b="1" dirty="0">
                <a:solidFill>
                  <a:schemeClr val="accent2">
                    <a:lumMod val="75000"/>
                  </a:schemeClr>
                </a:solidFill>
              </a:endParaRPr>
            </a:p>
          </p:txBody>
        </p:sp>
      </p:grpSp>
      <p:grpSp>
        <p:nvGrpSpPr>
          <p:cNvPr id="25" name="24 Grup"/>
          <p:cNvGrpSpPr/>
          <p:nvPr/>
        </p:nvGrpSpPr>
        <p:grpSpPr>
          <a:xfrm>
            <a:off x="6071339" y="5323006"/>
            <a:ext cx="2886882" cy="764389"/>
            <a:chOff x="6071339" y="3992256"/>
            <a:chExt cx="2886882" cy="573292"/>
          </a:xfrm>
        </p:grpSpPr>
        <p:sp>
          <p:nvSpPr>
            <p:cNvPr id="62" name="TextBox 61"/>
            <p:cNvSpPr txBox="1"/>
            <p:nvPr/>
          </p:nvSpPr>
          <p:spPr>
            <a:xfrm>
              <a:off x="6071339" y="3992256"/>
              <a:ext cx="2886882" cy="246486"/>
            </a:xfrm>
            <a:prstGeom prst="rect">
              <a:avLst/>
            </a:prstGeom>
            <a:noFill/>
          </p:spPr>
          <p:txBody>
            <a:bodyPr wrap="none" lIns="81630" tIns="40815" rIns="81630" bIns="40815" rtlCol="0">
              <a:spAutoFit/>
            </a:bodyPr>
            <a:lstStyle/>
            <a:p>
              <a:r>
                <a:rPr lang="tr-TR" sz="1600" b="1" dirty="0" smtClean="0">
                  <a:latin typeface="+mj-lt"/>
                </a:rPr>
                <a:t>2018 Türkiye Toplam Kontenjanı</a:t>
              </a:r>
              <a:endParaRPr lang="id-ID" sz="1600" b="1" dirty="0">
                <a:latin typeface="+mj-lt"/>
              </a:endParaRPr>
            </a:p>
          </p:txBody>
        </p:sp>
        <p:sp>
          <p:nvSpPr>
            <p:cNvPr id="22" name="21 Metin kutusu"/>
            <p:cNvSpPr txBox="1"/>
            <p:nvPr/>
          </p:nvSpPr>
          <p:spPr>
            <a:xfrm>
              <a:off x="6419236" y="4188188"/>
              <a:ext cx="1724087" cy="377360"/>
            </a:xfrm>
            <a:prstGeom prst="rect">
              <a:avLst/>
            </a:prstGeom>
            <a:noFill/>
          </p:spPr>
          <p:txBody>
            <a:bodyPr wrap="square" lIns="71561" tIns="35780" rIns="71561" bIns="35780" rtlCol="0">
              <a:spAutoFit/>
            </a:bodyPr>
            <a:lstStyle/>
            <a:p>
              <a:pPr algn="ctr"/>
              <a:r>
                <a:rPr lang="tr-TR" sz="2800" b="1" dirty="0" smtClean="0">
                  <a:solidFill>
                    <a:schemeClr val="accent4">
                      <a:lumMod val="75000"/>
                    </a:schemeClr>
                  </a:solidFill>
                </a:rPr>
                <a:t>14.325</a:t>
              </a:r>
              <a:endParaRPr lang="tr-TR" sz="2800" b="1" dirty="0">
                <a:solidFill>
                  <a:schemeClr val="accent4">
                    <a:lumMod val="75000"/>
                  </a:schemeClr>
                </a:solidFill>
              </a:endParaRPr>
            </a:p>
          </p:txBody>
        </p:sp>
      </p:grpSp>
      <p:pic>
        <p:nvPicPr>
          <p:cNvPr id="36" name="35 Resim" descr="LOGOSON7.png"/>
          <p:cNvPicPr>
            <a:picLocks noChangeAspect="1"/>
          </p:cNvPicPr>
          <p:nvPr/>
        </p:nvPicPr>
        <p:blipFill>
          <a:blip r:embed="rId4" cstate="print"/>
          <a:stretch>
            <a:fillRect/>
          </a:stretch>
        </p:blipFill>
        <p:spPr>
          <a:xfrm>
            <a:off x="7650728" y="6106737"/>
            <a:ext cx="1274285" cy="630924"/>
          </a:xfrm>
          <a:prstGeom prst="rect">
            <a:avLst/>
          </a:prstGeom>
        </p:spPr>
      </p:pic>
      <p:sp>
        <p:nvSpPr>
          <p:cNvPr id="37" name="36 Altbilgi Yer Tutucusu"/>
          <p:cNvSpPr>
            <a:spLocks noGrp="1"/>
          </p:cNvSpPr>
          <p:nvPr>
            <p:ph type="ftr" sz="quarter" idx="11"/>
          </p:nvPr>
        </p:nvSpPr>
        <p:spPr>
          <a:xfrm>
            <a:off x="138634" y="6492876"/>
            <a:ext cx="2895600" cy="365125"/>
          </a:xfrm>
        </p:spPr>
        <p:txBody>
          <a:bodyPr/>
          <a:lstStyle/>
          <a:p>
            <a:r>
              <a:rPr lang="tr-TR" b="1" dirty="0" smtClean="0">
                <a:solidFill>
                  <a:schemeClr val="tx1">
                    <a:lumMod val="75000"/>
                    <a:lumOff val="25000"/>
                  </a:schemeClr>
                </a:solidFill>
              </a:rPr>
              <a:t>www.rehberlikservisim.com</a:t>
            </a:r>
            <a:endParaRPr lang="tr-TR" b="1" dirty="0">
              <a:solidFill>
                <a:schemeClr val="tx1">
                  <a:lumMod val="75000"/>
                  <a:lumOff val="25000"/>
                </a:schemeClr>
              </a:solidFill>
            </a:endParaRPr>
          </a:p>
        </p:txBody>
      </p:sp>
      <p:sp>
        <p:nvSpPr>
          <p:cNvPr id="38" name="37 Metin kutusu"/>
          <p:cNvSpPr txBox="1"/>
          <p:nvPr/>
        </p:nvSpPr>
        <p:spPr>
          <a:xfrm>
            <a:off x="3094213" y="1339061"/>
            <a:ext cx="2654181" cy="364647"/>
          </a:xfrm>
          <a:prstGeom prst="rect">
            <a:avLst/>
          </a:prstGeom>
          <a:noFill/>
        </p:spPr>
        <p:txBody>
          <a:bodyPr wrap="none" lIns="71561" tIns="35780" rIns="71561" bIns="35780" rtlCol="0">
            <a:spAutoFit/>
          </a:bodyPr>
          <a:lstStyle/>
          <a:p>
            <a:r>
              <a:rPr lang="tr-TR" sz="1900" b="1" dirty="0" smtClean="0">
                <a:solidFill>
                  <a:schemeClr val="accent1">
                    <a:lumMod val="75000"/>
                  </a:schemeClr>
                </a:solidFill>
              </a:rPr>
              <a:t>*Kars Kafkas Üniversitesi</a:t>
            </a:r>
            <a:endParaRPr lang="tr-TR" sz="1900" b="1" dirty="0">
              <a:solidFill>
                <a:schemeClr val="accent1">
                  <a:lumMod val="75000"/>
                </a:schemeClr>
              </a:solidFill>
            </a:endParaRPr>
          </a:p>
        </p:txBody>
      </p:sp>
    </p:spTree>
    <p:extLst>
      <p:ext uri="{BB962C8B-B14F-4D97-AF65-F5344CB8AC3E}">
        <p14:creationId xmlns:p14="http://schemas.microsoft.com/office/powerpoint/2010/main" val="17459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up)">
                                      <p:cBhvr>
                                        <p:cTn id="8" dur="500"/>
                                        <p:tgtEl>
                                          <p:spTgt spid="49"/>
                                        </p:tgtEl>
                                      </p:cBhvr>
                                    </p:animEffect>
                                  </p:childTnLst>
                                </p:cTn>
                              </p:par>
                              <p:par>
                                <p:cTn id="9" presetID="12" presetClass="entr" presetSubtype="4" fill="hold" grpId="0" nodeType="withEffect">
                                  <p:stCondLst>
                                    <p:cond delay="25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ppt_y</p:attrName>
                                        </p:attrNameLst>
                                      </p:cBhvr>
                                      <p:tavLst>
                                        <p:tav tm="0">
                                          <p:val>
                                            <p:strVal val="#ppt_y+#ppt_h*1.125000"/>
                                          </p:val>
                                        </p:tav>
                                        <p:tav tm="100000">
                                          <p:val>
                                            <p:strVal val="#ppt_y"/>
                                          </p:val>
                                        </p:tav>
                                      </p:tavLst>
                                    </p:anim>
                                    <p:animEffect transition="in" filter="wipe(up)">
                                      <p:cBhvr>
                                        <p:cTn id="12" dur="500"/>
                                        <p:tgtEl>
                                          <p:spTgt spid="50"/>
                                        </p:tgtEl>
                                      </p:cBhvr>
                                    </p:animEffect>
                                  </p:childTnLst>
                                </p:cTn>
                              </p:par>
                              <p:par>
                                <p:cTn id="13" presetID="12" presetClass="entr" presetSubtype="4" fill="hold" grpId="0"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p:tgtEl>
                                          <p:spTgt spid="51"/>
                                        </p:tgtEl>
                                        <p:attrNameLst>
                                          <p:attrName>ppt_y</p:attrName>
                                        </p:attrNameLst>
                                      </p:cBhvr>
                                      <p:tavLst>
                                        <p:tav tm="0">
                                          <p:val>
                                            <p:strVal val="#ppt_y+#ppt_h*1.125000"/>
                                          </p:val>
                                        </p:tav>
                                        <p:tav tm="100000">
                                          <p:val>
                                            <p:strVal val="#ppt_y"/>
                                          </p:val>
                                        </p:tav>
                                      </p:tavLst>
                                    </p:anim>
                                    <p:animEffect transition="in" filter="wipe(up)">
                                      <p:cBhvr>
                                        <p:cTn id="16" dur="500"/>
                                        <p:tgtEl>
                                          <p:spTgt spid="51"/>
                                        </p:tgtEl>
                                      </p:cBhvr>
                                    </p:animEffect>
                                  </p:childTnLst>
                                </p:cTn>
                              </p:par>
                              <p:par>
                                <p:cTn id="17" presetID="12" presetClass="entr" presetSubtype="4"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up)">
                                      <p:cBhvr>
                                        <p:cTn id="20" dur="500"/>
                                        <p:tgtEl>
                                          <p:spTgt spid="52"/>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up)">
                                      <p:cBhvr>
                                        <p:cTn id="24" dur="500"/>
                                        <p:tgtEl>
                                          <p:spTgt spid="53"/>
                                        </p:tgtEl>
                                      </p:cBhvr>
                                    </p:animEffect>
                                  </p:childTnLst>
                                </p:cTn>
                              </p:par>
                            </p:childTnLst>
                          </p:cTn>
                        </p:par>
                        <p:par>
                          <p:cTn id="25" fill="hold">
                            <p:stCondLst>
                              <p:cond delay="1000"/>
                            </p:stCondLst>
                            <p:childTnLst>
                              <p:par>
                                <p:cTn id="26" presetID="2" presetClass="entr" presetSubtype="2"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1000" fill="hold"/>
                                        <p:tgtEl>
                                          <p:spTgt spid="24"/>
                                        </p:tgtEl>
                                        <p:attrNameLst>
                                          <p:attrName>ppt_x</p:attrName>
                                        </p:attrNameLst>
                                      </p:cBhvr>
                                      <p:tavLst>
                                        <p:tav tm="0">
                                          <p:val>
                                            <p:strVal val="1+#ppt_w/2"/>
                                          </p:val>
                                        </p:tav>
                                        <p:tav tm="100000">
                                          <p:val>
                                            <p:strVal val="#ppt_x"/>
                                          </p:val>
                                        </p:tav>
                                      </p:tavLst>
                                    </p:anim>
                                    <p:anim calcmode="lin" valueType="num">
                                      <p:cBhvr additive="base">
                                        <p:cTn id="29" dur="1000" fill="hold"/>
                                        <p:tgtEl>
                                          <p:spTgt spid="24"/>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1"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1000" fill="hold"/>
                                        <p:tgtEl>
                                          <p:spTgt spid="23"/>
                                        </p:tgtEl>
                                        <p:attrNameLst>
                                          <p:attrName>ppt_x</p:attrName>
                                        </p:attrNameLst>
                                      </p:cBhvr>
                                      <p:tavLst>
                                        <p:tav tm="0">
                                          <p:val>
                                            <p:strVal val="#ppt_x"/>
                                          </p:val>
                                        </p:tav>
                                        <p:tav tm="100000">
                                          <p:val>
                                            <p:strVal val="#ppt_x"/>
                                          </p:val>
                                        </p:tav>
                                      </p:tavLst>
                                    </p:anim>
                                    <p:anim calcmode="lin" valueType="num">
                                      <p:cBhvr additive="base">
                                        <p:cTn id="34" dur="10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2" presetClass="entr" presetSubtype="8"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1000" fill="hold"/>
                                        <p:tgtEl>
                                          <p:spTgt spid="27"/>
                                        </p:tgtEl>
                                        <p:attrNameLst>
                                          <p:attrName>ppt_x</p:attrName>
                                        </p:attrNameLst>
                                      </p:cBhvr>
                                      <p:tavLst>
                                        <p:tav tm="0">
                                          <p:val>
                                            <p:strVal val="0-#ppt_w/2"/>
                                          </p:val>
                                        </p:tav>
                                        <p:tav tm="100000">
                                          <p:val>
                                            <p:strVal val="#ppt_x"/>
                                          </p:val>
                                        </p:tav>
                                      </p:tavLst>
                                    </p:anim>
                                    <p:anim calcmode="lin" valueType="num">
                                      <p:cBhvr additive="base">
                                        <p:cTn id="39" dur="1000" fill="hold"/>
                                        <p:tgtEl>
                                          <p:spTgt spid="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1000" fill="hold"/>
                                        <p:tgtEl>
                                          <p:spTgt spid="26"/>
                                        </p:tgtEl>
                                        <p:attrNameLst>
                                          <p:attrName>ppt_x</p:attrName>
                                        </p:attrNameLst>
                                      </p:cBhvr>
                                      <p:tavLst>
                                        <p:tav tm="0">
                                          <p:val>
                                            <p:strVal val="#ppt_x"/>
                                          </p:val>
                                        </p:tav>
                                        <p:tav tm="100000">
                                          <p:val>
                                            <p:strVal val="#ppt_x"/>
                                          </p:val>
                                        </p:tav>
                                      </p:tavLst>
                                    </p:anim>
                                    <p:anim calcmode="lin" valueType="num">
                                      <p:cBhvr additive="base">
                                        <p:cTn id="44" dur="1000" fill="hold"/>
                                        <p:tgtEl>
                                          <p:spTgt spid="26"/>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4"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1000" fill="hold"/>
                                        <p:tgtEl>
                                          <p:spTgt spid="25"/>
                                        </p:tgtEl>
                                        <p:attrNameLst>
                                          <p:attrName>ppt_x</p:attrName>
                                        </p:attrNameLst>
                                      </p:cBhvr>
                                      <p:tavLst>
                                        <p:tav tm="0">
                                          <p:val>
                                            <p:strVal val="#ppt_x"/>
                                          </p:val>
                                        </p:tav>
                                        <p:tav tm="100000">
                                          <p:val>
                                            <p:strVal val="#ppt_x"/>
                                          </p:val>
                                        </p:tav>
                                      </p:tavLst>
                                    </p:anim>
                                    <p:anim calcmode="lin" valueType="num">
                                      <p:cBhvr additive="base">
                                        <p:cTn id="49" dur="1000" fill="hold"/>
                                        <p:tgtEl>
                                          <p:spTgt spid="25"/>
                                        </p:tgtEl>
                                        <p:attrNameLst>
                                          <p:attrName>ppt_y</p:attrName>
                                        </p:attrNameLst>
                                      </p:cBhvr>
                                      <p:tavLst>
                                        <p:tav tm="0">
                                          <p:val>
                                            <p:strVal val="1+#ppt_h/2"/>
                                          </p:val>
                                        </p:tav>
                                        <p:tav tm="100000">
                                          <p:val>
                                            <p:strVal val="#ppt_y"/>
                                          </p:val>
                                        </p:tav>
                                      </p:tavLst>
                                    </p:anim>
                                  </p:childTnLst>
                                </p:cTn>
                              </p:par>
                            </p:childTnLst>
                          </p:cTn>
                        </p:par>
                        <p:par>
                          <p:cTn id="50" fill="hold">
                            <p:stCondLst>
                              <p:cond delay="6000"/>
                            </p:stCondLst>
                            <p:childTnLst>
                              <p:par>
                                <p:cTn id="51" presetID="8" presetClass="entr" presetSubtype="16"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diamond(in)">
                                      <p:cBhvr>
                                        <p:cTn id="53"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008112"/>
          </a:xfrm>
          <a:solidFill>
            <a:schemeClr val="accent5">
              <a:lumMod val="40000"/>
              <a:lumOff val="60000"/>
            </a:schemeClr>
          </a:solidFill>
        </p:spPr>
        <p:txBody>
          <a:bodyPr>
            <a:normAutofit fontScale="90000"/>
          </a:bodyPr>
          <a:lstStyle/>
          <a:p>
            <a:r>
              <a:rPr lang="tr-TR" dirty="0" smtClean="0"/>
              <a:t>              İNŞAAT MÜHENDİSLİĞİ</a:t>
            </a:r>
            <a:br>
              <a:rPr lang="tr-TR" dirty="0" smtClean="0"/>
            </a:br>
            <a:endParaRPr lang="tr-TR" dirty="0"/>
          </a:p>
        </p:txBody>
      </p:sp>
      <p:sp>
        <p:nvSpPr>
          <p:cNvPr id="7" name="Freeform 14"/>
          <p:cNvSpPr>
            <a:spLocks/>
          </p:cNvSpPr>
          <p:nvPr/>
        </p:nvSpPr>
        <p:spPr bwMode="auto">
          <a:xfrm>
            <a:off x="2381810" y="3964063"/>
            <a:ext cx="2114550" cy="2411909"/>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chemeClr val="accent3"/>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8" name="Freeform 16"/>
          <p:cNvSpPr>
            <a:spLocks/>
          </p:cNvSpPr>
          <p:nvPr/>
        </p:nvSpPr>
        <p:spPr bwMode="auto">
          <a:xfrm>
            <a:off x="4703794" y="3977307"/>
            <a:ext cx="2118122" cy="2411909"/>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chemeClr val="accent2"/>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9" name="Freeform 13"/>
          <p:cNvSpPr>
            <a:spLocks/>
          </p:cNvSpPr>
          <p:nvPr/>
        </p:nvSpPr>
        <p:spPr bwMode="auto">
          <a:xfrm>
            <a:off x="3056213" y="5089053"/>
            <a:ext cx="1158479" cy="1300162"/>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10" name="Freeform 15"/>
          <p:cNvSpPr>
            <a:spLocks/>
          </p:cNvSpPr>
          <p:nvPr/>
        </p:nvSpPr>
        <p:spPr bwMode="auto">
          <a:xfrm>
            <a:off x="4949323" y="5089053"/>
            <a:ext cx="1157288" cy="1300162"/>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
            <a:ext cx="2706354"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373" y="2462784"/>
            <a:ext cx="615950" cy="391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Metin kutusu 12"/>
          <p:cNvSpPr txBox="1"/>
          <p:nvPr/>
        </p:nvSpPr>
        <p:spPr>
          <a:xfrm>
            <a:off x="6732240" y="3789040"/>
            <a:ext cx="1800200" cy="677108"/>
          </a:xfrm>
          <a:prstGeom prst="rect">
            <a:avLst/>
          </a:prstGeom>
          <a:noFill/>
        </p:spPr>
        <p:txBody>
          <a:bodyPr wrap="square" rtlCol="0">
            <a:spAutoFit/>
          </a:bodyPr>
          <a:lstStyle/>
          <a:p>
            <a:r>
              <a:rPr lang="tr-TR" sz="2000" b="1" i="1" dirty="0" smtClean="0">
                <a:solidFill>
                  <a:srgbClr val="7030A0"/>
                </a:solidFill>
              </a:rPr>
              <a:t>SAYISAL</a:t>
            </a:r>
          </a:p>
          <a:p>
            <a:r>
              <a:rPr lang="tr-TR" b="1" i="1" dirty="0" smtClean="0"/>
              <a:t>Puan Türü</a:t>
            </a:r>
            <a:endParaRPr lang="tr-TR" b="1" i="1" dirty="0"/>
          </a:p>
        </p:txBody>
      </p:sp>
      <p:sp>
        <p:nvSpPr>
          <p:cNvPr id="14" name="Metin kutusu 13"/>
          <p:cNvSpPr txBox="1"/>
          <p:nvPr/>
        </p:nvSpPr>
        <p:spPr>
          <a:xfrm>
            <a:off x="5546" y="3790703"/>
            <a:ext cx="2376264" cy="984885"/>
          </a:xfrm>
          <a:prstGeom prst="rect">
            <a:avLst/>
          </a:prstGeom>
          <a:noFill/>
        </p:spPr>
        <p:txBody>
          <a:bodyPr wrap="square" rtlCol="0">
            <a:spAutoFit/>
          </a:bodyPr>
          <a:lstStyle/>
          <a:p>
            <a:pPr algn="ctr"/>
            <a:r>
              <a:rPr lang="tr-TR" b="1" i="1" dirty="0" smtClean="0"/>
              <a:t>2018 En Küçük Başarı Sıralaması (Tahmini)       </a:t>
            </a:r>
            <a:r>
              <a:rPr lang="tr-TR" sz="2200" b="1" i="1" dirty="0" smtClean="0">
                <a:solidFill>
                  <a:srgbClr val="00B050"/>
                </a:solidFill>
              </a:rPr>
              <a:t>299730</a:t>
            </a:r>
            <a:endParaRPr lang="tr-TR" sz="2200" b="1" i="1" dirty="0">
              <a:solidFill>
                <a:srgbClr val="00B050"/>
              </a:solidFill>
            </a:endParaRPr>
          </a:p>
        </p:txBody>
      </p:sp>
      <p:sp>
        <p:nvSpPr>
          <p:cNvPr id="15" name="Metin kutusu 14"/>
          <p:cNvSpPr txBox="1"/>
          <p:nvPr/>
        </p:nvSpPr>
        <p:spPr>
          <a:xfrm>
            <a:off x="2843808" y="1196752"/>
            <a:ext cx="6192688" cy="369332"/>
          </a:xfrm>
          <a:prstGeom prst="rect">
            <a:avLst/>
          </a:prstGeom>
          <a:noFill/>
        </p:spPr>
        <p:txBody>
          <a:bodyPr wrap="square" rtlCol="0">
            <a:spAutoFit/>
          </a:bodyPr>
          <a:lstStyle/>
          <a:p>
            <a:pPr marL="285750" indent="-285750">
              <a:buFont typeface="Wingdings" pitchFamily="2" charset="2"/>
              <a:buChar char="q"/>
            </a:pPr>
            <a:r>
              <a:rPr lang="tr-TR" b="1" i="1" dirty="0" smtClean="0">
                <a:solidFill>
                  <a:srgbClr val="00B050"/>
                </a:solidFill>
              </a:rPr>
              <a:t>Bayburt Üniversitesi Mühendislik fakültesi (ikinci Öğretim)</a:t>
            </a:r>
          </a:p>
        </p:txBody>
      </p:sp>
      <p:sp>
        <p:nvSpPr>
          <p:cNvPr id="17" name="Metin kutusu 16"/>
          <p:cNvSpPr txBox="1"/>
          <p:nvPr/>
        </p:nvSpPr>
        <p:spPr>
          <a:xfrm>
            <a:off x="3293139" y="1816453"/>
            <a:ext cx="3312368" cy="754053"/>
          </a:xfrm>
          <a:prstGeom prst="rect">
            <a:avLst/>
          </a:prstGeom>
          <a:noFill/>
        </p:spPr>
        <p:txBody>
          <a:bodyPr wrap="square" rtlCol="0">
            <a:spAutoFit/>
          </a:bodyPr>
          <a:lstStyle/>
          <a:p>
            <a:pPr algn="ctr"/>
            <a:r>
              <a:rPr lang="tr-TR" sz="2500" b="1" i="1" dirty="0" smtClean="0">
                <a:solidFill>
                  <a:srgbClr val="C00000"/>
                </a:solidFill>
              </a:rPr>
              <a:t>248,11</a:t>
            </a:r>
          </a:p>
          <a:p>
            <a:pPr algn="ctr"/>
            <a:r>
              <a:rPr lang="tr-TR" b="1" i="1" dirty="0" smtClean="0"/>
              <a:t>2018 En Küçük Başarı Puanı</a:t>
            </a:r>
            <a:r>
              <a:rPr lang="tr-TR" dirty="0" smtClean="0"/>
              <a:t>	</a:t>
            </a:r>
            <a:endParaRPr lang="tr-TR" dirty="0"/>
          </a:p>
        </p:txBody>
      </p:sp>
      <p:sp>
        <p:nvSpPr>
          <p:cNvPr id="18" name="Metin kutusu 17"/>
          <p:cNvSpPr txBox="1"/>
          <p:nvPr/>
        </p:nvSpPr>
        <p:spPr>
          <a:xfrm>
            <a:off x="6372200" y="5089053"/>
            <a:ext cx="2592288" cy="754053"/>
          </a:xfrm>
          <a:prstGeom prst="rect">
            <a:avLst/>
          </a:prstGeom>
          <a:noFill/>
        </p:spPr>
        <p:txBody>
          <a:bodyPr wrap="square" rtlCol="0">
            <a:spAutoFit/>
          </a:bodyPr>
          <a:lstStyle/>
          <a:p>
            <a:r>
              <a:rPr lang="tr-TR" b="1" i="1" dirty="0" smtClean="0"/>
              <a:t>2018 Toplam Kontenjan	</a:t>
            </a:r>
            <a:r>
              <a:rPr lang="tr-TR" sz="2500" b="1" i="1" dirty="0" smtClean="0">
                <a:solidFill>
                  <a:srgbClr val="0070C0"/>
                </a:solidFill>
              </a:rPr>
              <a:t>12576</a:t>
            </a:r>
            <a:endParaRPr lang="tr-TR" sz="2500" b="1" i="1" dirty="0">
              <a:solidFill>
                <a:srgbClr val="0070C0"/>
              </a:solidFill>
            </a:endParaRPr>
          </a:p>
        </p:txBody>
      </p:sp>
      <p:sp>
        <p:nvSpPr>
          <p:cNvPr id="19" name="Metin kutusu 18"/>
          <p:cNvSpPr txBox="1"/>
          <p:nvPr/>
        </p:nvSpPr>
        <p:spPr>
          <a:xfrm>
            <a:off x="-38703" y="5013176"/>
            <a:ext cx="3477788" cy="754053"/>
          </a:xfrm>
          <a:prstGeom prst="rect">
            <a:avLst/>
          </a:prstGeom>
          <a:noFill/>
        </p:spPr>
        <p:txBody>
          <a:bodyPr wrap="square" rtlCol="0">
            <a:spAutoFit/>
          </a:bodyPr>
          <a:lstStyle/>
          <a:p>
            <a:r>
              <a:rPr lang="tr-TR" b="1" i="1" dirty="0" smtClean="0"/>
              <a:t>2017 En Küçük Başarı Sıralaması	</a:t>
            </a:r>
            <a:r>
              <a:rPr lang="tr-TR" sz="2500" b="1" i="1" dirty="0" smtClean="0">
                <a:solidFill>
                  <a:schemeClr val="accent2">
                    <a:lumMod val="60000"/>
                    <a:lumOff val="40000"/>
                  </a:schemeClr>
                </a:solidFill>
              </a:rPr>
              <a:t>197898</a:t>
            </a:r>
            <a:endParaRPr lang="tr-TR" sz="2500" b="1" i="1" dirty="0">
              <a:solidFill>
                <a:schemeClr val="accent2">
                  <a:lumMod val="60000"/>
                  <a:lumOff val="40000"/>
                </a:schemeClr>
              </a:solidFill>
            </a:endParaRPr>
          </a:p>
        </p:txBody>
      </p:sp>
    </p:spTree>
    <p:extLst>
      <p:ext uri="{BB962C8B-B14F-4D97-AF65-F5344CB8AC3E}">
        <p14:creationId xmlns:p14="http://schemas.microsoft.com/office/powerpoint/2010/main" val="110975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par>
                                <p:cTn id="9" presetID="12" presetClass="entr" presetSubtype="4"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par>
                                <p:cTn id="13" presetID="12" presetClass="entr" presetSubtype="4"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up)">
                                      <p:cBhvr>
                                        <p:cTn id="16" dur="500"/>
                                        <p:tgtEl>
                                          <p:spTgt spid="9"/>
                                        </p:tgtEl>
                                      </p:cBhvr>
                                    </p:animEffect>
                                  </p:childTnLst>
                                </p:cTn>
                              </p:par>
                              <p:par>
                                <p:cTn id="17" presetID="12" presetClass="entr" presetSubtype="4" fill="hold" grpId="0" nodeType="with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up)">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Yuvarlatılmış Dikdörtgen 2"/>
          <p:cNvSpPr/>
          <p:nvPr/>
        </p:nvSpPr>
        <p:spPr>
          <a:xfrm>
            <a:off x="0" y="1700808"/>
            <a:ext cx="9108504" cy="230425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Programda Okutulan Belli Başlı Dersler: İnşaat mühendisliği programında matematik, fizik, kimya gibi temel bilimler alanında dersler verilir. İkinci yılda, matematiğin yanı sıra uygulamalı mekanik, malzeme davranışı, mukavemet ve topografya gibi derslerle mühendislik kavramlarına giriş okutulur. Üçüncü yılda yapı mekaniği, zemin mekaniği, akışkanlar mekaniği, ulaşım gibi meslek dersleri ile bilgisayar uygulamalarına ağırlık verilir. Son sınıfta ise mesleğin çeşitli dallarında planlama ve projelendirme yeteneğinin geliştirilmesi amaçlanır. Öğrenciler ayrıca uygulamaya yönelik dersler alırlar ve yaz stajlarını yaparlar.</a:t>
            </a:r>
            <a:endParaRPr lang="tr-TR" dirty="0"/>
          </a:p>
        </p:txBody>
      </p:sp>
      <p:sp>
        <p:nvSpPr>
          <p:cNvPr id="4" name="Yuvarlatılmış Dikdörtgen 3"/>
          <p:cNvSpPr/>
          <p:nvPr/>
        </p:nvSpPr>
        <p:spPr>
          <a:xfrm>
            <a:off x="0" y="548680"/>
            <a:ext cx="9108504" cy="936104"/>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Programın Amacı: İnşaat mühendisliği programı, her türlü bina, baraj, havaalanı, köprü, yol, liman, kanalizasyon, su şebekesi vb. hizmet ve endüstri yapılarının planlanması, projelendirilmesi, yapımı ve denetimi konuları ile ilgili konularda eğitim yapar.</a:t>
            </a:r>
            <a:endParaRPr lang="tr-TR" dirty="0"/>
          </a:p>
        </p:txBody>
      </p:sp>
      <p:sp>
        <p:nvSpPr>
          <p:cNvPr id="5" name="Yuvarlatılmış Dikdörtgen 4"/>
          <p:cNvSpPr/>
          <p:nvPr/>
        </p:nvSpPr>
        <p:spPr>
          <a:xfrm>
            <a:off x="0" y="4365104"/>
            <a:ext cx="9144000" cy="249289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Gereken Nitelikler: İnşaat mühendisliği alanında çalışmak isteyen bir kimsenin sayısal akıl yürütme, uzay ilişkilerini görebilme gücüne sahip; matematiğe, fiziğe, ekonomiye ilgili ve bu alanda iyi yetişmiş bir kimse olması gereklidir. Her bilim dalında olduğu gibi, inşaat mühendisliğinde de, kişinin bilgilerini anlamlı bir düzen içinde bir raya getirerek sentez yapabilme ve bundan yararlanarak problem çözebilme yeteneğini geliştirmiş olması gereklidir. Ayrıca iş sahipleri ve işçilerle iyi ilişkiler kurabilen, sabırlı, hoşgörülü ve düşüncelerini başkalarına iletebilen bir kimse olmak da inşaat mühendisliğinde aranan kişilik özellikleridir.</a:t>
            </a:r>
          </a:p>
          <a:p>
            <a:pPr algn="ctr"/>
            <a:endParaRPr lang="tr-TR" dirty="0"/>
          </a:p>
        </p:txBody>
      </p:sp>
      <p:sp>
        <p:nvSpPr>
          <p:cNvPr id="6" name="Dikdörtgen 5"/>
          <p:cNvSpPr/>
          <p:nvPr/>
        </p:nvSpPr>
        <p:spPr>
          <a:xfrm>
            <a:off x="0" y="0"/>
            <a:ext cx="9108504" cy="476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İNŞAAT MÜHENDİSLİĞİ</a:t>
            </a:r>
            <a:endParaRPr lang="tr-TR" dirty="0"/>
          </a:p>
        </p:txBody>
      </p:sp>
    </p:spTree>
    <p:extLst>
      <p:ext uri="{BB962C8B-B14F-4D97-AF65-F5344CB8AC3E}">
        <p14:creationId xmlns:p14="http://schemas.microsoft.com/office/powerpoint/2010/main" val="26325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986" y="0"/>
            <a:ext cx="9121014" cy="792088"/>
          </a:xfrm>
          <a:solidFill>
            <a:schemeClr val="accent6">
              <a:lumMod val="75000"/>
            </a:schemeClr>
          </a:solidFill>
        </p:spPr>
        <p:txBody>
          <a:bodyPr/>
          <a:lstStyle/>
          <a:p>
            <a:r>
              <a:rPr lang="tr-TR" dirty="0" smtClean="0">
                <a:solidFill>
                  <a:schemeClr val="bg1"/>
                </a:solidFill>
              </a:rPr>
              <a:t>İNŞAAT MÜHENDİSLİĞİ</a:t>
            </a:r>
            <a:endParaRPr lang="tr-TR" dirty="0">
              <a:solidFill>
                <a:schemeClr val="bg1"/>
              </a:solidFill>
            </a:endParaRPr>
          </a:p>
        </p:txBody>
      </p:sp>
      <p:sp>
        <p:nvSpPr>
          <p:cNvPr id="3" name="Yuvarlatılmış Dikdörtgen 2"/>
          <p:cNvSpPr/>
          <p:nvPr/>
        </p:nvSpPr>
        <p:spPr>
          <a:xfrm>
            <a:off x="107504" y="1556792"/>
            <a:ext cx="4716016" cy="518457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00" dirty="0" smtClean="0"/>
          </a:p>
          <a:p>
            <a:pPr algn="ctr"/>
            <a:r>
              <a:rPr lang="tr-TR" sz="1500" dirty="0" smtClean="0"/>
              <a:t>Mezunların Kazandıkları Unvan ve Yaptıkları İşler: İnşaat mühendisliğini bitiren öğrenciye “”İnşaat Mühendisi”” unvanı verilir. Kurucu mühendislik sayılan inşaat mühendisliği geniş bir alanı kapsadığından bu meslekte çalışanlar çeşitli dallarda uzmanlaşma gereği duymaktadır. Bu dalların en önemlileri yapı mühendisliği, temel mühendisliği, su mühendisliği, malzeme bilimi, ulaşımdır. Lisansüstü öğretim düzeyinde, öğrencinin bu alanlardan birinde bilgi ve yeteneğini geliştirmesi ve seçtiği alan içinde bulunan belli bir problem üzerinde özgün araştırma yapması beklenir. Uzmanlık ve çalışma alanı ne olursa olsun, inşaat mühendisi kuracağı yapının dayanıklılığını sağlamakla yükümlüdür. Bunun yanında, inşaat için gerekli malzeme ve personeli, bunların maliyetini hesaplar, malzemeyi satın alır, iş planını hazırlar, inşaatı denetler. Bu çalışmaları, yakın mesleklerden kişilerle işbirliği ve dayanışma içinde gerçekleştirir.</a:t>
            </a:r>
            <a:endParaRPr lang="tr-TR" sz="1500" dirty="0"/>
          </a:p>
        </p:txBody>
      </p:sp>
      <p:sp>
        <p:nvSpPr>
          <p:cNvPr id="4" name="Yuvarlatılmış Dikdörtgen 3"/>
          <p:cNvSpPr/>
          <p:nvPr/>
        </p:nvSpPr>
        <p:spPr>
          <a:xfrm>
            <a:off x="5016558" y="1628800"/>
            <a:ext cx="4104456" cy="52292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Çalışma alanları: İnşaat mühendisliği çalışmalarının önemli bir bölümü büroda gerçekleştirilirse de, bir bölümü uygulama alanında yer alır. Bu nedenle, inşaat mühendislerinin bazıları büroda, bazıları şantiyede, pek çoğu da her iki alanda görev yaparlar. Ülkemizde inşaat mühendisleri, Bayındırlık ve İskân, Orman, Tarım ve Köy İşleri, Enerji ve Tabii Kaynaklar, Ulaştırma </a:t>
            </a:r>
            <a:r>
              <a:rPr lang="tr-TR" dirty="0" err="1" smtClean="0"/>
              <a:t>Bakanlıkları’nda</a:t>
            </a:r>
            <a:r>
              <a:rPr lang="tr-TR" dirty="0" smtClean="0"/>
              <a:t>, Devlet Su İşleri ve Karayolları Genel Müdürlükleri’nde görev almakta, bir kısmı ise serbest çalışmaktadır. Gelecekte inşaat mühendislerine duyulan gereksinme daha da artacaktır. İnşaat mühendisleri müteahhit olarak serbest de çalışabilirler.</a:t>
            </a:r>
            <a:endParaRPr lang="tr-TR" dirty="0"/>
          </a:p>
        </p:txBody>
      </p:sp>
    </p:spTree>
    <p:extLst>
      <p:ext uri="{BB962C8B-B14F-4D97-AF65-F5344CB8AC3E}">
        <p14:creationId xmlns:p14="http://schemas.microsoft.com/office/powerpoint/2010/main" val="2809717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114300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smtClean="0"/>
              <a:t>               BİLGİSAYAR MÜHENDİSLİĞİ</a:t>
            </a:r>
            <a:endParaRPr lang="id-ID" dirty="0"/>
          </a:p>
        </p:txBody>
      </p:sp>
      <p:sp>
        <p:nvSpPr>
          <p:cNvPr id="35" name="34 Oval"/>
          <p:cNvSpPr/>
          <p:nvPr/>
        </p:nvSpPr>
        <p:spPr>
          <a:xfrm>
            <a:off x="-186380" y="-277705"/>
            <a:ext cx="2422193" cy="3004289"/>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
        <p:nvSpPr>
          <p:cNvPr id="49" name="Freeform 17"/>
          <p:cNvSpPr>
            <a:spLocks/>
          </p:cNvSpPr>
          <p:nvPr/>
        </p:nvSpPr>
        <p:spPr bwMode="auto">
          <a:xfrm>
            <a:off x="4275536" y="3127251"/>
            <a:ext cx="610791" cy="3914775"/>
          </a:xfrm>
          <a:custGeom>
            <a:avLst/>
            <a:gdLst>
              <a:gd name="T0" fmla="*/ 513 w 513"/>
              <a:gd name="T1" fmla="*/ 273 h 3288"/>
              <a:gd name="T2" fmla="*/ 258 w 513"/>
              <a:gd name="T3" fmla="*/ 0 h 3288"/>
              <a:gd name="T4" fmla="*/ 0 w 513"/>
              <a:gd name="T5" fmla="*/ 273 h 3288"/>
              <a:gd name="T6" fmla="*/ 157 w 513"/>
              <a:gd name="T7" fmla="*/ 273 h 3288"/>
              <a:gd name="T8" fmla="*/ 157 w 513"/>
              <a:gd name="T9" fmla="*/ 3288 h 3288"/>
              <a:gd name="T10" fmla="*/ 359 w 513"/>
              <a:gd name="T11" fmla="*/ 3288 h 3288"/>
              <a:gd name="T12" fmla="*/ 359 w 513"/>
              <a:gd name="T13" fmla="*/ 273 h 3288"/>
              <a:gd name="T14" fmla="*/ 513 w 513"/>
              <a:gd name="T15" fmla="*/ 273 h 3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288">
                <a:moveTo>
                  <a:pt x="513" y="273"/>
                </a:moveTo>
                <a:lnTo>
                  <a:pt x="258" y="0"/>
                </a:lnTo>
                <a:lnTo>
                  <a:pt x="0" y="273"/>
                </a:lnTo>
                <a:lnTo>
                  <a:pt x="157" y="273"/>
                </a:lnTo>
                <a:lnTo>
                  <a:pt x="157" y="3288"/>
                </a:lnTo>
                <a:lnTo>
                  <a:pt x="359" y="3288"/>
                </a:lnTo>
                <a:lnTo>
                  <a:pt x="359" y="273"/>
                </a:lnTo>
                <a:lnTo>
                  <a:pt x="513" y="273"/>
                </a:lnTo>
                <a:close/>
              </a:path>
            </a:pathLst>
          </a:custGeom>
          <a:solidFill>
            <a:schemeClr val="accent1"/>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0" name="Freeform 14"/>
          <p:cNvSpPr>
            <a:spLocks/>
          </p:cNvSpPr>
          <p:nvPr/>
        </p:nvSpPr>
        <p:spPr bwMode="auto">
          <a:xfrm>
            <a:off x="2385681" y="3685201"/>
            <a:ext cx="2114550" cy="3215879"/>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chemeClr val="accent3"/>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1" name="Freeform 16"/>
          <p:cNvSpPr>
            <a:spLocks/>
          </p:cNvSpPr>
          <p:nvPr/>
        </p:nvSpPr>
        <p:spPr bwMode="auto">
          <a:xfrm>
            <a:off x="4707665" y="3702859"/>
            <a:ext cx="2118122" cy="3215879"/>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chemeClr val="accent2"/>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2" name="Freeform 13"/>
          <p:cNvSpPr>
            <a:spLocks/>
          </p:cNvSpPr>
          <p:nvPr/>
        </p:nvSpPr>
        <p:spPr bwMode="auto">
          <a:xfrm>
            <a:off x="3060084" y="5185187"/>
            <a:ext cx="1158479" cy="1733549"/>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3" name="Freeform 15"/>
          <p:cNvSpPr>
            <a:spLocks/>
          </p:cNvSpPr>
          <p:nvPr/>
        </p:nvSpPr>
        <p:spPr bwMode="auto">
          <a:xfrm>
            <a:off x="4953194" y="5185187"/>
            <a:ext cx="1157288" cy="1733549"/>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grpSp>
        <p:nvGrpSpPr>
          <p:cNvPr id="3" name="25 Grup"/>
          <p:cNvGrpSpPr/>
          <p:nvPr/>
        </p:nvGrpSpPr>
        <p:grpSpPr>
          <a:xfrm>
            <a:off x="817081" y="5323006"/>
            <a:ext cx="2193487" cy="721373"/>
            <a:chOff x="817080" y="3992256"/>
            <a:chExt cx="2193487" cy="541030"/>
          </a:xfrm>
        </p:grpSpPr>
        <p:sp>
          <p:nvSpPr>
            <p:cNvPr id="66" name="TextBox 65"/>
            <p:cNvSpPr txBox="1"/>
            <p:nvPr/>
          </p:nvSpPr>
          <p:spPr>
            <a:xfrm>
              <a:off x="817080" y="3992256"/>
              <a:ext cx="2193487" cy="223403"/>
            </a:xfrm>
            <a:prstGeom prst="rect">
              <a:avLst/>
            </a:prstGeom>
            <a:noFill/>
          </p:spPr>
          <p:txBody>
            <a:bodyPr wrap="none" lIns="81630" tIns="40815" rIns="81630" bIns="40815" rtlCol="0">
              <a:spAutoFit/>
            </a:bodyPr>
            <a:lstStyle/>
            <a:p>
              <a:pPr algn="r"/>
              <a:r>
                <a:rPr lang="tr-TR" sz="1400" b="1" dirty="0" smtClean="0">
                  <a:latin typeface="+mj-lt"/>
                </a:rPr>
                <a:t>2017 En Düşük Başarı Sırası</a:t>
              </a:r>
              <a:endParaRPr lang="id-ID" sz="1400" b="1" dirty="0">
                <a:latin typeface="+mj-lt"/>
              </a:endParaRPr>
            </a:p>
          </p:txBody>
        </p:sp>
        <p:sp>
          <p:nvSpPr>
            <p:cNvPr id="18" name="17 Metin kutusu"/>
            <p:cNvSpPr txBox="1"/>
            <p:nvPr/>
          </p:nvSpPr>
          <p:spPr>
            <a:xfrm>
              <a:off x="971600" y="4155926"/>
              <a:ext cx="1662512" cy="377360"/>
            </a:xfrm>
            <a:prstGeom prst="rect">
              <a:avLst/>
            </a:prstGeom>
            <a:noFill/>
          </p:spPr>
          <p:txBody>
            <a:bodyPr wrap="square" lIns="71561" tIns="35780" rIns="71561" bIns="35780" rtlCol="0">
              <a:spAutoFit/>
            </a:bodyPr>
            <a:lstStyle/>
            <a:p>
              <a:pPr algn="ctr"/>
              <a:r>
                <a:rPr lang="tr-TR" sz="2800" b="1" dirty="0" smtClean="0">
                  <a:solidFill>
                    <a:srgbClr val="9999FF"/>
                  </a:solidFill>
                </a:rPr>
                <a:t>………</a:t>
              </a:r>
              <a:endParaRPr lang="tr-TR" sz="2800" b="1" dirty="0">
                <a:solidFill>
                  <a:srgbClr val="9999FF"/>
                </a:solidFill>
              </a:endParaRPr>
            </a:p>
          </p:txBody>
        </p:sp>
      </p:grpSp>
      <p:grpSp>
        <p:nvGrpSpPr>
          <p:cNvPr id="4" name="22 Grup"/>
          <p:cNvGrpSpPr/>
          <p:nvPr/>
        </p:nvGrpSpPr>
        <p:grpSpPr>
          <a:xfrm>
            <a:off x="447887" y="3559620"/>
            <a:ext cx="1787926" cy="1090943"/>
            <a:chOff x="447886" y="2669715"/>
            <a:chExt cx="1787926" cy="818207"/>
          </a:xfrm>
        </p:grpSpPr>
        <p:sp>
          <p:nvSpPr>
            <p:cNvPr id="64" name="TextBox 63"/>
            <p:cNvSpPr txBox="1"/>
            <p:nvPr/>
          </p:nvSpPr>
          <p:spPr>
            <a:xfrm>
              <a:off x="447886" y="2669715"/>
              <a:ext cx="1787926" cy="384985"/>
            </a:xfrm>
            <a:prstGeom prst="rect">
              <a:avLst/>
            </a:prstGeom>
            <a:noFill/>
          </p:spPr>
          <p:txBody>
            <a:bodyPr wrap="none" lIns="81630" tIns="40815" rIns="81630" bIns="40815" rtlCol="0">
              <a:spAutoFit/>
            </a:bodyPr>
            <a:lstStyle/>
            <a:p>
              <a:pPr algn="ctr"/>
              <a:r>
                <a:rPr lang="tr-TR" sz="1400" b="1" dirty="0" smtClean="0">
                  <a:latin typeface="+mj-lt"/>
                </a:rPr>
                <a:t>2018 Tahmini</a:t>
              </a:r>
            </a:p>
            <a:p>
              <a:pPr algn="ctr"/>
              <a:r>
                <a:rPr lang="tr-TR" sz="1400" b="1" dirty="0" smtClean="0">
                  <a:latin typeface="+mj-lt"/>
                </a:rPr>
                <a:t>En Düşük Başarı Sırası</a:t>
              </a:r>
              <a:endParaRPr lang="id-ID" sz="1400" b="1" dirty="0">
                <a:latin typeface="+mj-lt"/>
              </a:endParaRPr>
            </a:p>
          </p:txBody>
        </p:sp>
        <p:sp>
          <p:nvSpPr>
            <p:cNvPr id="19" name="18 Metin kutusu"/>
            <p:cNvSpPr txBox="1"/>
            <p:nvPr/>
          </p:nvSpPr>
          <p:spPr>
            <a:xfrm>
              <a:off x="569655" y="3110563"/>
              <a:ext cx="1539363" cy="377359"/>
            </a:xfrm>
            <a:prstGeom prst="rect">
              <a:avLst/>
            </a:prstGeom>
            <a:noFill/>
          </p:spPr>
          <p:txBody>
            <a:bodyPr wrap="square" lIns="71561" tIns="35780" rIns="71561" bIns="35780" rtlCol="0">
              <a:spAutoFit/>
            </a:bodyPr>
            <a:lstStyle/>
            <a:p>
              <a:pPr algn="ctr"/>
              <a:r>
                <a:rPr lang="tr-TR" sz="2800" b="1" dirty="0" smtClean="0">
                  <a:solidFill>
                    <a:srgbClr val="FF9900"/>
                  </a:solidFill>
                </a:rPr>
                <a:t>299.851</a:t>
              </a:r>
              <a:endParaRPr lang="tr-TR" sz="2500" b="1" dirty="0">
                <a:solidFill>
                  <a:srgbClr val="FF9900"/>
                </a:solidFill>
              </a:endParaRPr>
            </a:p>
          </p:txBody>
        </p:sp>
      </p:grpSp>
      <p:grpSp>
        <p:nvGrpSpPr>
          <p:cNvPr id="5" name="26 Grup"/>
          <p:cNvGrpSpPr/>
          <p:nvPr/>
        </p:nvGrpSpPr>
        <p:grpSpPr>
          <a:xfrm>
            <a:off x="3481057" y="2254987"/>
            <a:ext cx="2160272" cy="818776"/>
            <a:chOff x="3481057" y="1691241"/>
            <a:chExt cx="2160272" cy="614082"/>
          </a:xfrm>
        </p:grpSpPr>
        <p:sp>
          <p:nvSpPr>
            <p:cNvPr id="68" name="TextBox 67"/>
            <p:cNvSpPr txBox="1"/>
            <p:nvPr/>
          </p:nvSpPr>
          <p:spPr>
            <a:xfrm>
              <a:off x="3481057" y="2081920"/>
              <a:ext cx="2160272" cy="223403"/>
            </a:xfrm>
            <a:prstGeom prst="rect">
              <a:avLst/>
            </a:prstGeom>
            <a:noFill/>
          </p:spPr>
          <p:txBody>
            <a:bodyPr wrap="none" lIns="81630" tIns="40815" rIns="81630" bIns="40815" rtlCol="0">
              <a:spAutoFit/>
            </a:bodyPr>
            <a:lstStyle/>
            <a:p>
              <a:pPr algn="ctr"/>
              <a:r>
                <a:rPr lang="tr-TR" sz="1400" b="1" dirty="0" smtClean="0">
                  <a:latin typeface="+mj-lt"/>
                </a:rPr>
                <a:t>2018 En Küçük Başarı Puan</a:t>
              </a:r>
              <a:endParaRPr lang="id-ID" sz="1400" b="1" dirty="0">
                <a:latin typeface="+mj-lt"/>
              </a:endParaRPr>
            </a:p>
          </p:txBody>
        </p:sp>
        <p:sp>
          <p:nvSpPr>
            <p:cNvPr id="20" name="19 Metin kutusu"/>
            <p:cNvSpPr txBox="1"/>
            <p:nvPr/>
          </p:nvSpPr>
          <p:spPr>
            <a:xfrm>
              <a:off x="3894680" y="1691241"/>
              <a:ext cx="1539363" cy="377360"/>
            </a:xfrm>
            <a:prstGeom prst="rect">
              <a:avLst/>
            </a:prstGeom>
            <a:noFill/>
          </p:spPr>
          <p:txBody>
            <a:bodyPr wrap="square" lIns="71561" tIns="35780" rIns="71561" bIns="35780" rtlCol="0">
              <a:spAutoFit/>
            </a:bodyPr>
            <a:lstStyle/>
            <a:p>
              <a:r>
                <a:rPr lang="tr-TR" sz="2800" b="1" dirty="0" smtClean="0">
                  <a:solidFill>
                    <a:schemeClr val="accent1">
                      <a:lumMod val="75000"/>
                    </a:schemeClr>
                  </a:solidFill>
                </a:rPr>
                <a:t>*248,09</a:t>
              </a:r>
              <a:endParaRPr lang="tr-TR" sz="2800" dirty="0">
                <a:solidFill>
                  <a:schemeClr val="accent1">
                    <a:lumMod val="75000"/>
                  </a:schemeClr>
                </a:solidFill>
              </a:endParaRPr>
            </a:p>
          </p:txBody>
        </p:sp>
      </p:grpSp>
      <p:grpSp>
        <p:nvGrpSpPr>
          <p:cNvPr id="6" name="23 Grup"/>
          <p:cNvGrpSpPr/>
          <p:nvPr/>
        </p:nvGrpSpPr>
        <p:grpSpPr>
          <a:xfrm>
            <a:off x="6633038" y="3332990"/>
            <a:ext cx="1539363" cy="816523"/>
            <a:chOff x="6633037" y="2499742"/>
            <a:chExt cx="1539363" cy="612392"/>
          </a:xfrm>
        </p:grpSpPr>
        <p:sp>
          <p:nvSpPr>
            <p:cNvPr id="60" name="TextBox 59"/>
            <p:cNvSpPr txBox="1"/>
            <p:nvPr/>
          </p:nvSpPr>
          <p:spPr>
            <a:xfrm>
              <a:off x="6911833" y="2865648"/>
              <a:ext cx="1008034" cy="246486"/>
            </a:xfrm>
            <a:prstGeom prst="rect">
              <a:avLst/>
            </a:prstGeom>
            <a:noFill/>
          </p:spPr>
          <p:txBody>
            <a:bodyPr wrap="none" lIns="81630" tIns="40815" rIns="81630" bIns="40815" rtlCol="0">
              <a:spAutoFit/>
            </a:bodyPr>
            <a:lstStyle/>
            <a:p>
              <a:r>
                <a:rPr lang="tr-TR" sz="1600" b="1" dirty="0" smtClean="0">
                  <a:latin typeface="+mj-lt"/>
                </a:rPr>
                <a:t>Puan türü</a:t>
              </a:r>
              <a:endParaRPr lang="id-ID" sz="1600" b="1" dirty="0">
                <a:latin typeface="+mj-lt"/>
              </a:endParaRPr>
            </a:p>
          </p:txBody>
        </p:sp>
        <p:sp>
          <p:nvSpPr>
            <p:cNvPr id="21" name="20 Metin kutusu"/>
            <p:cNvSpPr txBox="1"/>
            <p:nvPr/>
          </p:nvSpPr>
          <p:spPr>
            <a:xfrm>
              <a:off x="6633037" y="2499742"/>
              <a:ext cx="1539363" cy="377359"/>
            </a:xfrm>
            <a:prstGeom prst="rect">
              <a:avLst/>
            </a:prstGeom>
            <a:noFill/>
          </p:spPr>
          <p:txBody>
            <a:bodyPr wrap="square" lIns="71561" tIns="35780" rIns="71561" bIns="35780" rtlCol="0">
              <a:spAutoFit/>
            </a:bodyPr>
            <a:lstStyle/>
            <a:p>
              <a:pPr algn="ctr"/>
              <a:r>
                <a:rPr lang="tr-TR" sz="2800" b="1" dirty="0" smtClean="0">
                  <a:solidFill>
                    <a:schemeClr val="accent2">
                      <a:lumMod val="75000"/>
                    </a:schemeClr>
                  </a:solidFill>
                </a:rPr>
                <a:t>SAYISAL</a:t>
              </a:r>
              <a:endParaRPr lang="tr-TR" sz="2800" b="1" dirty="0">
                <a:solidFill>
                  <a:schemeClr val="accent2">
                    <a:lumMod val="75000"/>
                  </a:schemeClr>
                </a:solidFill>
              </a:endParaRPr>
            </a:p>
          </p:txBody>
        </p:sp>
      </p:grpSp>
      <p:grpSp>
        <p:nvGrpSpPr>
          <p:cNvPr id="7" name="24 Grup"/>
          <p:cNvGrpSpPr/>
          <p:nvPr/>
        </p:nvGrpSpPr>
        <p:grpSpPr>
          <a:xfrm>
            <a:off x="6071339" y="5323006"/>
            <a:ext cx="2886882" cy="764389"/>
            <a:chOff x="6071339" y="3992256"/>
            <a:chExt cx="2886882" cy="573292"/>
          </a:xfrm>
        </p:grpSpPr>
        <p:sp>
          <p:nvSpPr>
            <p:cNvPr id="62" name="TextBox 61"/>
            <p:cNvSpPr txBox="1"/>
            <p:nvPr/>
          </p:nvSpPr>
          <p:spPr>
            <a:xfrm>
              <a:off x="6071339" y="3992256"/>
              <a:ext cx="2886882" cy="246486"/>
            </a:xfrm>
            <a:prstGeom prst="rect">
              <a:avLst/>
            </a:prstGeom>
            <a:noFill/>
          </p:spPr>
          <p:txBody>
            <a:bodyPr wrap="none" lIns="81630" tIns="40815" rIns="81630" bIns="40815" rtlCol="0">
              <a:spAutoFit/>
            </a:bodyPr>
            <a:lstStyle/>
            <a:p>
              <a:r>
                <a:rPr lang="tr-TR" sz="1600" b="1" dirty="0" smtClean="0">
                  <a:latin typeface="+mj-lt"/>
                </a:rPr>
                <a:t>2018 Türkiye Toplam Kontenjanı</a:t>
              </a:r>
              <a:endParaRPr lang="id-ID" sz="1600" b="1" dirty="0">
                <a:latin typeface="+mj-lt"/>
              </a:endParaRPr>
            </a:p>
          </p:txBody>
        </p:sp>
        <p:sp>
          <p:nvSpPr>
            <p:cNvPr id="22" name="21 Metin kutusu"/>
            <p:cNvSpPr txBox="1"/>
            <p:nvPr/>
          </p:nvSpPr>
          <p:spPr>
            <a:xfrm>
              <a:off x="6419236" y="4188188"/>
              <a:ext cx="1724087" cy="377360"/>
            </a:xfrm>
            <a:prstGeom prst="rect">
              <a:avLst/>
            </a:prstGeom>
            <a:noFill/>
          </p:spPr>
          <p:txBody>
            <a:bodyPr wrap="square" lIns="71561" tIns="35780" rIns="71561" bIns="35780" rtlCol="0">
              <a:spAutoFit/>
            </a:bodyPr>
            <a:lstStyle/>
            <a:p>
              <a:pPr algn="ctr"/>
              <a:r>
                <a:rPr lang="tr-TR" sz="2800" b="1" dirty="0" smtClean="0">
                  <a:solidFill>
                    <a:srgbClr val="00B0F0"/>
                  </a:solidFill>
                </a:rPr>
                <a:t>9.156</a:t>
              </a:r>
              <a:endParaRPr lang="tr-TR" sz="2800" b="1" dirty="0">
                <a:solidFill>
                  <a:srgbClr val="00B0F0"/>
                </a:solidFill>
              </a:endParaRPr>
            </a:p>
          </p:txBody>
        </p:sp>
      </p:grpSp>
      <p:pic>
        <p:nvPicPr>
          <p:cNvPr id="36" name="35 Resim" descr="LOGOSON7.png"/>
          <p:cNvPicPr>
            <a:picLocks noChangeAspect="1"/>
          </p:cNvPicPr>
          <p:nvPr/>
        </p:nvPicPr>
        <p:blipFill>
          <a:blip r:embed="rId4" cstate="print"/>
          <a:stretch>
            <a:fillRect/>
          </a:stretch>
        </p:blipFill>
        <p:spPr>
          <a:xfrm>
            <a:off x="7650728" y="6106737"/>
            <a:ext cx="1274285" cy="630924"/>
          </a:xfrm>
          <a:prstGeom prst="rect">
            <a:avLst/>
          </a:prstGeom>
        </p:spPr>
      </p:pic>
      <p:sp>
        <p:nvSpPr>
          <p:cNvPr id="37" name="36 Altbilgi Yer Tutucusu"/>
          <p:cNvSpPr>
            <a:spLocks noGrp="1"/>
          </p:cNvSpPr>
          <p:nvPr>
            <p:ph type="ftr" sz="quarter" idx="11"/>
          </p:nvPr>
        </p:nvSpPr>
        <p:spPr>
          <a:xfrm>
            <a:off x="138634" y="6492876"/>
            <a:ext cx="2895600" cy="365125"/>
          </a:xfrm>
        </p:spPr>
        <p:txBody>
          <a:bodyPr/>
          <a:lstStyle/>
          <a:p>
            <a:r>
              <a:rPr lang="tr-TR" b="1" dirty="0" smtClean="0">
                <a:solidFill>
                  <a:schemeClr val="tx1">
                    <a:lumMod val="75000"/>
                    <a:lumOff val="25000"/>
                  </a:schemeClr>
                </a:solidFill>
              </a:rPr>
              <a:t>www.rehberlikservisim.com</a:t>
            </a:r>
            <a:endParaRPr lang="tr-TR" b="1" dirty="0">
              <a:solidFill>
                <a:schemeClr val="tx1">
                  <a:lumMod val="75000"/>
                  <a:lumOff val="25000"/>
                </a:schemeClr>
              </a:solidFill>
            </a:endParaRPr>
          </a:p>
        </p:txBody>
      </p:sp>
      <p:sp>
        <p:nvSpPr>
          <p:cNvPr id="38" name="37 Metin kutusu"/>
          <p:cNvSpPr txBox="1"/>
          <p:nvPr/>
        </p:nvSpPr>
        <p:spPr>
          <a:xfrm>
            <a:off x="3094212" y="1339061"/>
            <a:ext cx="3364184" cy="380035"/>
          </a:xfrm>
          <a:prstGeom prst="rect">
            <a:avLst/>
          </a:prstGeom>
          <a:noFill/>
        </p:spPr>
        <p:txBody>
          <a:bodyPr wrap="none" lIns="71561" tIns="35780" rIns="71561" bIns="35780" rtlCol="0">
            <a:spAutoFit/>
          </a:bodyPr>
          <a:lstStyle/>
          <a:p>
            <a:r>
              <a:rPr lang="tr-TR" sz="1900" b="1" dirty="0" smtClean="0">
                <a:solidFill>
                  <a:schemeClr val="accent1">
                    <a:lumMod val="75000"/>
                  </a:schemeClr>
                </a:solidFill>
              </a:rPr>
              <a:t>*</a:t>
            </a:r>
            <a:r>
              <a:rPr lang="tr-TR" sz="2000" b="1" dirty="0" smtClean="0"/>
              <a:t> </a:t>
            </a:r>
            <a:r>
              <a:rPr lang="tr-TR" sz="2000" b="1" dirty="0" smtClean="0">
                <a:solidFill>
                  <a:schemeClr val="accent1">
                    <a:lumMod val="75000"/>
                  </a:schemeClr>
                </a:solidFill>
              </a:rPr>
              <a:t>Şanlıurfa Harran Üniversitesi</a:t>
            </a:r>
            <a:endParaRPr lang="tr-TR" sz="1900" b="1" dirty="0">
              <a:solidFill>
                <a:schemeClr val="accent1">
                  <a:lumMod val="75000"/>
                </a:schemeClr>
              </a:solidFill>
            </a:endParaRPr>
          </a:p>
        </p:txBody>
      </p:sp>
    </p:spTree>
    <p:extLst>
      <p:ext uri="{BB962C8B-B14F-4D97-AF65-F5344CB8AC3E}">
        <p14:creationId xmlns:p14="http://schemas.microsoft.com/office/powerpoint/2010/main" val="330214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up)">
                                      <p:cBhvr>
                                        <p:cTn id="8" dur="500"/>
                                        <p:tgtEl>
                                          <p:spTgt spid="49"/>
                                        </p:tgtEl>
                                      </p:cBhvr>
                                    </p:animEffect>
                                  </p:childTnLst>
                                </p:cTn>
                              </p:par>
                              <p:par>
                                <p:cTn id="9" presetID="12" presetClass="entr" presetSubtype="4" fill="hold" grpId="0" nodeType="withEffect">
                                  <p:stCondLst>
                                    <p:cond delay="25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ppt_y</p:attrName>
                                        </p:attrNameLst>
                                      </p:cBhvr>
                                      <p:tavLst>
                                        <p:tav tm="0">
                                          <p:val>
                                            <p:strVal val="#ppt_y+#ppt_h*1.125000"/>
                                          </p:val>
                                        </p:tav>
                                        <p:tav tm="100000">
                                          <p:val>
                                            <p:strVal val="#ppt_y"/>
                                          </p:val>
                                        </p:tav>
                                      </p:tavLst>
                                    </p:anim>
                                    <p:animEffect transition="in" filter="wipe(up)">
                                      <p:cBhvr>
                                        <p:cTn id="12" dur="500"/>
                                        <p:tgtEl>
                                          <p:spTgt spid="50"/>
                                        </p:tgtEl>
                                      </p:cBhvr>
                                    </p:animEffect>
                                  </p:childTnLst>
                                </p:cTn>
                              </p:par>
                              <p:par>
                                <p:cTn id="13" presetID="12" presetClass="entr" presetSubtype="4" fill="hold" grpId="0"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p:tgtEl>
                                          <p:spTgt spid="51"/>
                                        </p:tgtEl>
                                        <p:attrNameLst>
                                          <p:attrName>ppt_y</p:attrName>
                                        </p:attrNameLst>
                                      </p:cBhvr>
                                      <p:tavLst>
                                        <p:tav tm="0">
                                          <p:val>
                                            <p:strVal val="#ppt_y+#ppt_h*1.125000"/>
                                          </p:val>
                                        </p:tav>
                                        <p:tav tm="100000">
                                          <p:val>
                                            <p:strVal val="#ppt_y"/>
                                          </p:val>
                                        </p:tav>
                                      </p:tavLst>
                                    </p:anim>
                                    <p:animEffect transition="in" filter="wipe(up)">
                                      <p:cBhvr>
                                        <p:cTn id="16" dur="500"/>
                                        <p:tgtEl>
                                          <p:spTgt spid="51"/>
                                        </p:tgtEl>
                                      </p:cBhvr>
                                    </p:animEffect>
                                  </p:childTnLst>
                                </p:cTn>
                              </p:par>
                              <p:par>
                                <p:cTn id="17" presetID="12" presetClass="entr" presetSubtype="4"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up)">
                                      <p:cBhvr>
                                        <p:cTn id="20" dur="500"/>
                                        <p:tgtEl>
                                          <p:spTgt spid="52"/>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up)">
                                      <p:cBhvr>
                                        <p:cTn id="24" dur="500"/>
                                        <p:tgtEl>
                                          <p:spTgt spid="53"/>
                                        </p:tgtEl>
                                      </p:cBhvr>
                                    </p:animEffect>
                                  </p:childTnLst>
                                </p:cTn>
                              </p:par>
                            </p:childTnLst>
                          </p:cTn>
                        </p:par>
                        <p:par>
                          <p:cTn id="25" fill="hold">
                            <p:stCondLst>
                              <p:cond delay="1000"/>
                            </p:stCondLst>
                            <p:childTnLst>
                              <p:par>
                                <p:cTn id="26" presetID="25"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31" dur="1000" fill="hold"/>
                                        <p:tgtEl>
                                          <p:spTgt spid="3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35"/>
                                        </p:tgtEl>
                                      </p:cBhvr>
                                    </p:animEffect>
                                  </p:childTnLst>
                                </p:cTn>
                              </p:par>
                            </p:childTnLst>
                          </p:cTn>
                        </p:par>
                        <p:par>
                          <p:cTn id="36" fill="hold">
                            <p:stCondLst>
                              <p:cond delay="2000"/>
                            </p:stCondLst>
                            <p:childTnLst>
                              <p:par>
                                <p:cTn id="37" presetID="51"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770" decel="100000"/>
                                        <p:tgtEl>
                                          <p:spTgt spid="38"/>
                                        </p:tgtEl>
                                      </p:cBhvr>
                                    </p:animEffect>
                                    <p:animScale>
                                      <p:cBhvr>
                                        <p:cTn id="40" dur="770" decel="100000"/>
                                        <p:tgtEl>
                                          <p:spTgt spid="38"/>
                                        </p:tgtEl>
                                      </p:cBhvr>
                                      <p:from x="10000" y="10000"/>
                                      <p:to x="200000" y="450000"/>
                                    </p:animScale>
                                    <p:animScale>
                                      <p:cBhvr>
                                        <p:cTn id="41" dur="1230" accel="100000" fill="hold">
                                          <p:stCondLst>
                                            <p:cond delay="770"/>
                                          </p:stCondLst>
                                        </p:cTn>
                                        <p:tgtEl>
                                          <p:spTgt spid="38"/>
                                        </p:tgtEl>
                                      </p:cBhvr>
                                      <p:from x="200000" y="450000"/>
                                      <p:to x="100000" y="100000"/>
                                    </p:animScale>
                                    <p:set>
                                      <p:cBhvr>
                                        <p:cTn id="42" dur="770" fill="hold"/>
                                        <p:tgtEl>
                                          <p:spTgt spid="38"/>
                                        </p:tgtEl>
                                        <p:attrNameLst>
                                          <p:attrName>ppt_x</p:attrName>
                                        </p:attrNameLst>
                                      </p:cBhvr>
                                      <p:to>
                                        <p:strVal val="(0.5)"/>
                                      </p:to>
                                    </p:set>
                                    <p:anim from="(0.5)" to="(#ppt_x)" calcmode="lin" valueType="num">
                                      <p:cBhvr>
                                        <p:cTn id="43" dur="1230" accel="100000" fill="hold">
                                          <p:stCondLst>
                                            <p:cond delay="770"/>
                                          </p:stCondLst>
                                        </p:cTn>
                                        <p:tgtEl>
                                          <p:spTgt spid="38"/>
                                        </p:tgtEl>
                                        <p:attrNameLst>
                                          <p:attrName>ppt_x</p:attrName>
                                        </p:attrNameLst>
                                      </p:cBhvr>
                                    </p:anim>
                                    <p:set>
                                      <p:cBhvr>
                                        <p:cTn id="44" dur="770" fill="hold"/>
                                        <p:tgtEl>
                                          <p:spTgt spid="38"/>
                                        </p:tgtEl>
                                        <p:attrNameLst>
                                          <p:attrName>ppt_y</p:attrName>
                                        </p:attrNameLst>
                                      </p:cBhvr>
                                      <p:to>
                                        <p:strVal val="(#ppt_y+0.4)"/>
                                      </p:to>
                                    </p:set>
                                    <p:anim from="(#ppt_y+0.4)" to="(#ppt_y)" calcmode="lin" valueType="num">
                                      <p:cBhvr>
                                        <p:cTn id="45" dur="1230" accel="100000" fill="hold">
                                          <p:stCondLst>
                                            <p:cond delay="770"/>
                                          </p:stCondLst>
                                        </p:cTn>
                                        <p:tgtEl>
                                          <p:spTgt spid="38"/>
                                        </p:tgtEl>
                                        <p:attrNameLst>
                                          <p:attrName>ppt_y</p:attrName>
                                        </p:attrNameLst>
                                      </p:cBhvr>
                                    </p:anim>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000" fill="hold"/>
                                        <p:tgtEl>
                                          <p:spTgt spid="5"/>
                                        </p:tgtEl>
                                        <p:attrNameLst>
                                          <p:attrName>ppt_x</p:attrName>
                                        </p:attrNameLst>
                                      </p:cBhvr>
                                      <p:tavLst>
                                        <p:tav tm="0">
                                          <p:val>
                                            <p:strVal val="#ppt_x"/>
                                          </p:val>
                                        </p:tav>
                                        <p:tav tm="100000">
                                          <p:val>
                                            <p:strVal val="#ppt_x"/>
                                          </p:val>
                                        </p:tav>
                                      </p:tavLst>
                                    </p:anim>
                                    <p:anim calcmode="lin" valueType="num">
                                      <p:cBhvr additive="base">
                                        <p:cTn id="50" dur="1000" fill="hold"/>
                                        <p:tgtEl>
                                          <p:spTgt spid="5"/>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 presetClass="entr" presetSubtype="2"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1000" fill="hold"/>
                                        <p:tgtEl>
                                          <p:spTgt spid="6"/>
                                        </p:tgtEl>
                                        <p:attrNameLst>
                                          <p:attrName>ppt_x</p:attrName>
                                        </p:attrNameLst>
                                      </p:cBhvr>
                                      <p:tavLst>
                                        <p:tav tm="0">
                                          <p:val>
                                            <p:strVal val="1+#ppt_w/2"/>
                                          </p:val>
                                        </p:tav>
                                        <p:tav tm="100000">
                                          <p:val>
                                            <p:strVal val="#ppt_x"/>
                                          </p:val>
                                        </p:tav>
                                      </p:tavLst>
                                    </p:anim>
                                    <p:anim calcmode="lin" valueType="num">
                                      <p:cBhvr additive="base">
                                        <p:cTn id="55" dur="1000" fill="hold"/>
                                        <p:tgtEl>
                                          <p:spTgt spid="6"/>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 presetClass="entr" presetSubtype="4"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1000" fill="hold"/>
                                        <p:tgtEl>
                                          <p:spTgt spid="7"/>
                                        </p:tgtEl>
                                        <p:attrNameLst>
                                          <p:attrName>ppt_x</p:attrName>
                                        </p:attrNameLst>
                                      </p:cBhvr>
                                      <p:tavLst>
                                        <p:tav tm="0">
                                          <p:val>
                                            <p:strVal val="#ppt_x"/>
                                          </p:val>
                                        </p:tav>
                                        <p:tav tm="100000">
                                          <p:val>
                                            <p:strVal val="#ppt_x"/>
                                          </p:val>
                                        </p:tav>
                                      </p:tavLst>
                                    </p:anim>
                                    <p:anim calcmode="lin" valueType="num">
                                      <p:cBhvr additive="base">
                                        <p:cTn id="60" dur="1000" fill="hold"/>
                                        <p:tgtEl>
                                          <p:spTgt spid="7"/>
                                        </p:tgtEl>
                                        <p:attrNameLst>
                                          <p:attrName>ppt_y</p:attrName>
                                        </p:attrNameLst>
                                      </p:cBhvr>
                                      <p:tavLst>
                                        <p:tav tm="0">
                                          <p:val>
                                            <p:strVal val="1+#ppt_h/2"/>
                                          </p:val>
                                        </p:tav>
                                        <p:tav tm="100000">
                                          <p:val>
                                            <p:strVal val="#ppt_y"/>
                                          </p:val>
                                        </p:tav>
                                      </p:tavLst>
                                    </p:anim>
                                  </p:childTnLst>
                                </p:cTn>
                              </p:par>
                            </p:childTnLst>
                          </p:cTn>
                        </p:par>
                        <p:par>
                          <p:cTn id="61" fill="hold">
                            <p:stCondLst>
                              <p:cond delay="7000"/>
                            </p:stCondLst>
                            <p:childTnLst>
                              <p:par>
                                <p:cTn id="62" presetID="2" presetClass="entr" presetSubtype="4"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additive="base">
                                        <p:cTn id="64" dur="1000" fill="hold"/>
                                        <p:tgtEl>
                                          <p:spTgt spid="3"/>
                                        </p:tgtEl>
                                        <p:attrNameLst>
                                          <p:attrName>ppt_x</p:attrName>
                                        </p:attrNameLst>
                                      </p:cBhvr>
                                      <p:tavLst>
                                        <p:tav tm="0">
                                          <p:val>
                                            <p:strVal val="#ppt_x"/>
                                          </p:val>
                                        </p:tav>
                                        <p:tav tm="100000">
                                          <p:val>
                                            <p:strVal val="#ppt_x"/>
                                          </p:val>
                                        </p:tav>
                                      </p:tavLst>
                                    </p:anim>
                                    <p:anim calcmode="lin" valueType="num">
                                      <p:cBhvr additive="base">
                                        <p:cTn id="65" dur="1000" fill="hold"/>
                                        <p:tgtEl>
                                          <p:spTgt spid="3"/>
                                        </p:tgtEl>
                                        <p:attrNameLst>
                                          <p:attrName>ppt_y</p:attrName>
                                        </p:attrNameLst>
                                      </p:cBhvr>
                                      <p:tavLst>
                                        <p:tav tm="0">
                                          <p:val>
                                            <p:strVal val="1+#ppt_h/2"/>
                                          </p:val>
                                        </p:tav>
                                        <p:tav tm="100000">
                                          <p:val>
                                            <p:strVal val="#ppt_y"/>
                                          </p:val>
                                        </p:tav>
                                      </p:tavLst>
                                    </p:anim>
                                  </p:childTnLst>
                                </p:cTn>
                              </p:par>
                            </p:childTnLst>
                          </p:cTn>
                        </p:par>
                        <p:par>
                          <p:cTn id="66" fill="hold">
                            <p:stCondLst>
                              <p:cond delay="8000"/>
                            </p:stCondLst>
                            <p:childTnLst>
                              <p:par>
                                <p:cTn id="67" presetID="2" presetClass="entr" presetSubtype="8"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1000" fill="hold"/>
                                        <p:tgtEl>
                                          <p:spTgt spid="4"/>
                                        </p:tgtEl>
                                        <p:attrNameLst>
                                          <p:attrName>ppt_x</p:attrName>
                                        </p:attrNameLst>
                                      </p:cBhvr>
                                      <p:tavLst>
                                        <p:tav tm="0">
                                          <p:val>
                                            <p:strVal val="0-#ppt_w/2"/>
                                          </p:val>
                                        </p:tav>
                                        <p:tav tm="100000">
                                          <p:val>
                                            <p:strVal val="#ppt_x"/>
                                          </p:val>
                                        </p:tav>
                                      </p:tavLst>
                                    </p:anim>
                                    <p:anim calcmode="lin" valueType="num">
                                      <p:cBhvr additive="base">
                                        <p:cTn id="70"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9" grpId="0" animBg="1"/>
      <p:bldP spid="50" grpId="0" animBg="1"/>
      <p:bldP spid="51" grpId="0" animBg="1"/>
      <p:bldP spid="52" grpId="0" animBg="1"/>
      <p:bldP spid="53"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394"/>
            <a:ext cx="9144000" cy="768085"/>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smtClean="0"/>
              <a:t>BİLGİSAYAR MÜHENDİSLİĞİ</a:t>
            </a:r>
            <a:endParaRPr lang="id-ID" sz="2800" dirty="0"/>
          </a:p>
        </p:txBody>
      </p:sp>
      <p:grpSp>
        <p:nvGrpSpPr>
          <p:cNvPr id="3" name="Group 18"/>
          <p:cNvGrpSpPr/>
          <p:nvPr/>
        </p:nvGrpSpPr>
        <p:grpSpPr>
          <a:xfrm>
            <a:off x="179512" y="740702"/>
            <a:ext cx="8856984" cy="1344149"/>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dirty="0">
                <a:solidFill>
                  <a:schemeClr val="tx1">
                    <a:lumMod val="85000"/>
                    <a:lumOff val="1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4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Programın Amacı</a:t>
              </a:r>
              <a:r>
                <a:rPr lang="tr-TR" sz="1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a:t>
              </a:r>
              <a:r>
                <a:rPr lang="tr-TR" sz="1600" dirty="0" smtClean="0">
                  <a:solidFill>
                    <a:schemeClr val="tx1">
                      <a:lumMod val="85000"/>
                      <a:lumOff val="15000"/>
                    </a:schemeClr>
                  </a:solidFill>
                </a:rPr>
                <a:t> </a:t>
              </a:r>
              <a:r>
                <a:rPr lang="tr-TR" sz="1800" dirty="0" smtClean="0">
                  <a:solidFill>
                    <a:schemeClr val="tx1">
                      <a:lumMod val="85000"/>
                      <a:lumOff val="15000"/>
                    </a:schemeClr>
                  </a:solidFill>
                </a:rPr>
                <a:t>Bilgisayar mühendisliği programının amacı, bilgisayar sistemlerinin yapısı, tasarımı, geliştirilmesi ve bu sistemlerin kullanımları konularında eğitim yapmaktır. </a:t>
              </a:r>
              <a:endParaRPr lang="id-ID" sz="1600" dirty="0">
                <a:solidFill>
                  <a:schemeClr val="tx1">
                    <a:lumMod val="85000"/>
                    <a:lumOff val="15000"/>
                  </a:schemeClr>
                </a:solidFill>
              </a:endParaRPr>
            </a:p>
          </p:txBody>
        </p:sp>
      </p:grpSp>
      <p:sp>
        <p:nvSpPr>
          <p:cNvPr id="39" name="38 Altbilgi Yer Tutucusu"/>
          <p:cNvSpPr>
            <a:spLocks noGrp="1"/>
          </p:cNvSpPr>
          <p:nvPr>
            <p:ph type="ftr" sz="quarter" idx="11"/>
          </p:nvPr>
        </p:nvSpPr>
        <p:spPr>
          <a:xfrm>
            <a:off x="323528" y="6520259"/>
            <a:ext cx="2895600" cy="365125"/>
          </a:xfrm>
        </p:spPr>
        <p:txBody>
          <a:bodyPr/>
          <a:lstStyle/>
          <a:p>
            <a:r>
              <a:rPr lang="tr-TR" b="1" dirty="0" smtClean="0">
                <a:solidFill>
                  <a:schemeClr val="tx1">
                    <a:lumMod val="75000"/>
                    <a:lumOff val="25000"/>
                  </a:schemeClr>
                </a:solidFill>
              </a:rPr>
              <a:t>www.rehberlikservisim.com</a:t>
            </a:r>
            <a:endParaRPr lang="tr-TR" b="1" dirty="0">
              <a:solidFill>
                <a:schemeClr val="tx1">
                  <a:lumMod val="75000"/>
                  <a:lumOff val="25000"/>
                </a:schemeClr>
              </a:solidFill>
            </a:endParaRPr>
          </a:p>
        </p:txBody>
      </p:sp>
      <p:grpSp>
        <p:nvGrpSpPr>
          <p:cNvPr id="4" name="22 Grup"/>
          <p:cNvGrpSpPr/>
          <p:nvPr/>
        </p:nvGrpSpPr>
        <p:grpSpPr>
          <a:xfrm>
            <a:off x="179508" y="2180861"/>
            <a:ext cx="8856989" cy="2553114"/>
            <a:chOff x="395534" y="771551"/>
            <a:chExt cx="8424941" cy="1296143"/>
          </a:xfrm>
        </p:grpSpPr>
        <p:grpSp>
          <p:nvGrpSpPr>
            <p:cNvPr id="5" name="Group 30"/>
            <p:cNvGrpSpPr/>
            <p:nvPr/>
          </p:nvGrpSpPr>
          <p:grpSpPr>
            <a:xfrm>
              <a:off x="395534" y="771551"/>
              <a:ext cx="8424941" cy="1296143"/>
              <a:chOff x="4437053" y="2361716"/>
              <a:chExt cx="1515769" cy="1570955"/>
            </a:xfrm>
          </p:grpSpPr>
          <p:grpSp>
            <p:nvGrpSpPr>
              <p:cNvPr id="6" name="Group 8"/>
              <p:cNvGrpSpPr/>
              <p:nvPr/>
            </p:nvGrpSpPr>
            <p:grpSpPr>
              <a:xfrm>
                <a:off x="4437053" y="2361716"/>
                <a:ext cx="1515769" cy="1570955"/>
                <a:chOff x="1934066" y="2570683"/>
                <a:chExt cx="1941922" cy="2012623"/>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2" name="Rounded Rectangle 7"/>
                <p:cNvSpPr/>
                <p:nvPr/>
              </p:nvSpPr>
              <p:spPr>
                <a:xfrm>
                  <a:off x="1934066" y="2570683"/>
                  <a:ext cx="1941921" cy="19419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p>
              </p:txBody>
            </p:sp>
          </p:grpSp>
          <p:sp>
            <p:nvSpPr>
              <p:cNvPr id="10" name="TextBox 9"/>
              <p:cNvSpPr txBox="1"/>
              <p:nvPr/>
            </p:nvSpPr>
            <p:spPr>
              <a:xfrm>
                <a:off x="4509642" y="2419044"/>
                <a:ext cx="1356516" cy="188572"/>
              </a:xfrm>
              <a:prstGeom prst="roundRect">
                <a:avLst/>
              </a:prstGeom>
              <a:noFill/>
            </p:spPr>
            <p:txBody>
              <a:bodyPr wrap="square" rtlCol="0">
                <a:spAutoFit/>
              </a:bodyPr>
              <a:lstStyle/>
              <a:p>
                <a:pPr algn="ctr"/>
                <a:endParaRPr lang="id-ID" sz="1200" b="1" dirty="0">
                  <a:solidFill>
                    <a:schemeClr val="bg1"/>
                  </a:solidFill>
                </a:endParaRPr>
              </a:p>
            </p:txBody>
          </p:sp>
        </p:grpSp>
        <p:sp>
          <p:nvSpPr>
            <p:cNvPr id="43" name="42 Dikdörtgen"/>
            <p:cNvSpPr/>
            <p:nvPr/>
          </p:nvSpPr>
          <p:spPr>
            <a:xfrm>
              <a:off x="467544" y="771551"/>
              <a:ext cx="8208912" cy="921871"/>
            </a:xfrm>
            <a:prstGeom prst="rect">
              <a:avLst/>
            </a:prstGeom>
          </p:spPr>
          <p:txBody>
            <a:bodyPr wrap="square">
              <a:spAutoFit/>
            </a:bodyPr>
            <a:lstStyle/>
            <a:p>
              <a:pPr algn="just"/>
              <a:r>
                <a:rPr lang="tr-T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sz="1600" dirty="0" smtClean="0"/>
                <a:t>Bilgisayar mühendisliği programında bilgisayar donanım yapısı, programlama dilleri, veri yapıları ve algoritmalar, sayısal çözümleme, veri tabanı sistemleri, mantıksal tasarım, mikro işleyiciler, veri iletişim, sistem çözümleme, yönetim bilişim sistemleri gibi meslek derslerinden ve matematik, istatistik, fizik, elektrik, elektronik, ekonomi, işletme yönetimi gibi temel destek derslerinden oluşur. Meslek dersleri laboratuar uygulamaları ile desteklenir. Öğrenciler kuramsal ve uygulamalı dersler yanında, gerek üniversite bilgisayar merkezlerinde, gerekse üniversite dışında bilgisayar merkezi olan kuruluşlarda yaz stajları yaparlar.</a:t>
              </a:r>
              <a:endParaRPr lang="tr-TR" sz="1800" dirty="0"/>
            </a:p>
          </p:txBody>
        </p:sp>
      </p:grpSp>
      <p:grpSp>
        <p:nvGrpSpPr>
          <p:cNvPr id="7" name="13 Grup"/>
          <p:cNvGrpSpPr/>
          <p:nvPr/>
        </p:nvGrpSpPr>
        <p:grpSpPr>
          <a:xfrm>
            <a:off x="471232" y="3052807"/>
            <a:ext cx="8629882" cy="417743"/>
            <a:chOff x="467544" y="818850"/>
            <a:chExt cx="8208912" cy="213202"/>
          </a:xfrm>
        </p:grpSpPr>
        <p:sp>
          <p:nvSpPr>
            <p:cNvPr id="18" name="TextBox 9"/>
            <p:cNvSpPr txBox="1"/>
            <p:nvPr/>
          </p:nvSpPr>
          <p:spPr>
            <a:xfrm>
              <a:off x="798999" y="818850"/>
              <a:ext cx="7539781" cy="156410"/>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188495"/>
            </a:xfrm>
            <a:prstGeom prst="rect">
              <a:avLst/>
            </a:prstGeom>
          </p:spPr>
          <p:txBody>
            <a:bodyPr wrap="square">
              <a:spAutoFit/>
            </a:bodyPr>
            <a:lstStyle/>
            <a:p>
              <a:pPr algn="just"/>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17" name="23 Grup"/>
          <p:cNvGrpSpPr/>
          <p:nvPr/>
        </p:nvGrpSpPr>
        <p:grpSpPr>
          <a:xfrm>
            <a:off x="179512" y="4869161"/>
            <a:ext cx="8856984" cy="1701006"/>
            <a:chOff x="395536" y="771550"/>
            <a:chExt cx="8424936" cy="1296145"/>
          </a:xfrm>
        </p:grpSpPr>
        <p:grpSp>
          <p:nvGrpSpPr>
            <p:cNvPr id="19" name="Group 30"/>
            <p:cNvGrpSpPr/>
            <p:nvPr/>
          </p:nvGrpSpPr>
          <p:grpSpPr>
            <a:xfrm>
              <a:off x="395536" y="771550"/>
              <a:ext cx="8424936" cy="1296145"/>
              <a:chOff x="4437053" y="2361713"/>
              <a:chExt cx="1515768" cy="1570956"/>
            </a:xfrm>
          </p:grpSpPr>
          <p:grpSp>
            <p:nvGrpSpPr>
              <p:cNvPr id="23" name="Group 8"/>
              <p:cNvGrpSpPr/>
              <p:nvPr/>
            </p:nvGrpSpPr>
            <p:grpSpPr>
              <a:xfrm>
                <a:off x="4437053" y="2361713"/>
                <a:ext cx="1515768" cy="1570956"/>
                <a:chOff x="1934067" y="2570681"/>
                <a:chExt cx="1941921" cy="2012625"/>
              </a:xfrm>
            </p:grpSpPr>
            <p:sp>
              <p:nvSpPr>
                <p:cNvPr id="25"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6"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4" name="TextBox 9"/>
              <p:cNvSpPr txBox="1"/>
              <p:nvPr/>
            </p:nvSpPr>
            <p:spPr>
              <a:xfrm>
                <a:off x="4509642" y="2419044"/>
                <a:ext cx="1356516" cy="283036"/>
              </a:xfrm>
              <a:prstGeom prst="roundRect">
                <a:avLst/>
              </a:prstGeom>
              <a:noFill/>
            </p:spPr>
            <p:txBody>
              <a:bodyPr wrap="square" rtlCol="0">
                <a:spAutoFit/>
              </a:bodyPr>
              <a:lstStyle/>
              <a:p>
                <a:pPr algn="ctr"/>
                <a:endParaRPr lang="id-ID" sz="1200" b="1" dirty="0">
                  <a:solidFill>
                    <a:schemeClr val="bg1"/>
                  </a:solidFill>
                </a:endParaRPr>
              </a:p>
            </p:txBody>
          </p:sp>
        </p:grpSp>
        <p:sp>
          <p:nvSpPr>
            <p:cNvPr id="20" name="19 Dikdörtgen"/>
            <p:cNvSpPr/>
            <p:nvPr/>
          </p:nvSpPr>
          <p:spPr>
            <a:xfrm>
              <a:off x="395536" y="771551"/>
              <a:ext cx="8356440" cy="1196061"/>
            </a:xfrm>
            <a:prstGeom prst="rect">
              <a:avLst/>
            </a:prstGeom>
          </p:spPr>
          <p:txBody>
            <a:bodyPr wrap="square">
              <a:spAutoFit/>
            </a:bodyPr>
            <a:lstStyle/>
            <a:p>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a:t>
              </a:r>
              <a:r>
                <a:rPr lang="tr-TR" sz="2000" dirty="0" smtClean="0"/>
                <a:t> Bilgisayar mühendisliği programına girmek isteyenlerin normalin üstünde bir genel akademik yeteneğe, özellikle üstün bir sayısal düşünme mantıklı düşünme gücüne sahip, dikkatli, sabırlı ve yaratıcı kişiler olmaları gerekir.</a:t>
              </a:r>
              <a:endParaRPr lang="tr-TR" sz="1800" dirty="0" smtClean="0"/>
            </a:p>
            <a:p>
              <a:r>
                <a:rPr lang="tr-TR" sz="1800" dirty="0" smtClean="0"/>
                <a:t/>
              </a:r>
              <a:br>
                <a:rPr lang="tr-TR" sz="1800" dirty="0" smtClean="0"/>
              </a:br>
              <a:endParaRPr lang="tr-TR" sz="1800" dirty="0"/>
            </a:p>
          </p:txBody>
        </p:sp>
      </p:grpSp>
    </p:spTree>
    <p:extLst>
      <p:ext uri="{BB962C8B-B14F-4D97-AF65-F5344CB8AC3E}">
        <p14:creationId xmlns:p14="http://schemas.microsoft.com/office/powerpoint/2010/main" val="211562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strVal val="#ppt_w*0.05"/>
                                          </p:val>
                                        </p:tav>
                                        <p:tav tm="100000">
                                          <p:val>
                                            <p:strVal val="#ppt_w"/>
                                          </p:val>
                                        </p:tav>
                                      </p:tavLst>
                                    </p:anim>
                                    <p:anim calcmode="lin" valueType="num">
                                      <p:cBhvr>
                                        <p:cTn id="24" dur="1000" fill="hold"/>
                                        <p:tgtEl>
                                          <p:spTgt spid="17"/>
                                        </p:tgtEl>
                                        <p:attrNameLst>
                                          <p:attrName>ppt_h</p:attrName>
                                        </p:attrNameLst>
                                      </p:cBhvr>
                                      <p:tavLst>
                                        <p:tav tm="0">
                                          <p:val>
                                            <p:strVal val="#ppt_h"/>
                                          </p:val>
                                        </p:tav>
                                        <p:tav tm="100000">
                                          <p:val>
                                            <p:strVal val="#ppt_h"/>
                                          </p:val>
                                        </p:tav>
                                      </p:tavLst>
                                    </p:anim>
                                    <p:anim calcmode="lin" valueType="num">
                                      <p:cBhvr>
                                        <p:cTn id="25" dur="1000" fill="hold"/>
                                        <p:tgtEl>
                                          <p:spTgt spid="17"/>
                                        </p:tgtEl>
                                        <p:attrNameLst>
                                          <p:attrName>ppt_x</p:attrName>
                                        </p:attrNameLst>
                                      </p:cBhvr>
                                      <p:tavLst>
                                        <p:tav tm="0">
                                          <p:val>
                                            <p:strVal val="#ppt_x-.2"/>
                                          </p:val>
                                        </p:tav>
                                        <p:tav tm="100000">
                                          <p:val>
                                            <p:strVal val="#ppt_x"/>
                                          </p:val>
                                        </p:tav>
                                      </p:tavLst>
                                    </p:anim>
                                    <p:anim calcmode="lin" valueType="num">
                                      <p:cBhvr>
                                        <p:cTn id="26" dur="1000" fill="hold"/>
                                        <p:tgtEl>
                                          <p:spTgt spid="17"/>
                                        </p:tgtEl>
                                        <p:attrNameLst>
                                          <p:attrName>ppt_y</p:attrName>
                                        </p:attrNameLst>
                                      </p:cBhvr>
                                      <p:tavLst>
                                        <p:tav tm="0">
                                          <p:val>
                                            <p:strVal val="#ppt_y"/>
                                          </p:val>
                                        </p:tav>
                                        <p:tav tm="100000">
                                          <p:val>
                                            <p:strVal val="#ppt_y"/>
                                          </p:val>
                                        </p:tav>
                                      </p:tavLst>
                                    </p:anim>
                                    <p:animEffect transition="in" filter="fade">
                                      <p:cBhvr>
                                        <p:cTn id="2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394"/>
            <a:ext cx="9144000" cy="768085"/>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b="1" dirty="0" smtClean="0"/>
              <a:t>BİLGİSAYAR MÜHENDİSLİĞİ</a:t>
            </a:r>
            <a:endParaRPr lang="id-ID" dirty="0"/>
          </a:p>
        </p:txBody>
      </p:sp>
      <p:grpSp>
        <p:nvGrpSpPr>
          <p:cNvPr id="3" name="Group 27"/>
          <p:cNvGrpSpPr/>
          <p:nvPr/>
        </p:nvGrpSpPr>
        <p:grpSpPr>
          <a:xfrm>
            <a:off x="107504" y="836714"/>
            <a:ext cx="5112568" cy="5664605"/>
            <a:chOff x="6337108" y="2157599"/>
            <a:chExt cx="1540216" cy="1542847"/>
          </a:xfrm>
        </p:grpSpPr>
        <p:grpSp>
          <p:nvGrpSpPr>
            <p:cNvPr id="4" name="Group 13"/>
            <p:cNvGrpSpPr/>
            <p:nvPr/>
          </p:nvGrpSpPr>
          <p:grpSpPr>
            <a:xfrm>
              <a:off x="6337108" y="2157599"/>
              <a:ext cx="1540216" cy="1542847"/>
              <a:chOff x="3948362" y="2606690"/>
              <a:chExt cx="1973242" cy="1976616"/>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1">
                      <a:lumMod val="75000"/>
                      <a:lumOff val="25000"/>
                    </a:schemeClr>
                  </a:solidFill>
                </a:endParaRPr>
              </a:p>
            </p:txBody>
          </p:sp>
          <p:sp>
            <p:nvSpPr>
              <p:cNvPr id="17" name="Rounded Rectangle 12"/>
              <p:cNvSpPr/>
              <p:nvPr/>
            </p:nvSpPr>
            <p:spPr>
              <a:xfrm>
                <a:off x="3948362" y="2606690"/>
                <a:ext cx="1941921" cy="19419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chemeClr val="tx1">
                        <a:lumMod val="75000"/>
                        <a:lumOff val="25000"/>
                      </a:schemeClr>
                    </a:solidFill>
                    <a:effectLst>
                      <a:outerShdw blurRad="63500" dir="3600000" algn="tl" rotWithShape="0">
                        <a:srgbClr val="000000">
                          <a:alpha val="70000"/>
                        </a:srgbClr>
                      </a:outerShdw>
                    </a:effectLst>
                  </a:rPr>
                  <a:t>Mezunların Kazandıkları Unvan ve Yaptıkları İşler</a:t>
                </a:r>
                <a:r>
                  <a:rPr lang="tr-TR" sz="2000" dirty="0" smtClean="0">
                    <a:ln w="18415" cmpd="sng">
                      <a:solidFill>
                        <a:srgbClr val="FFFFFF"/>
                      </a:solidFill>
                      <a:prstDash val="solid"/>
                    </a:ln>
                    <a:solidFill>
                      <a:schemeClr val="tx1">
                        <a:lumMod val="75000"/>
                        <a:lumOff val="25000"/>
                      </a:schemeClr>
                    </a:solidFill>
                    <a:effectLst>
                      <a:outerShdw blurRad="63500" dir="3600000" algn="tl" rotWithShape="0">
                        <a:srgbClr val="000000">
                          <a:alpha val="70000"/>
                        </a:srgbClr>
                      </a:outerShdw>
                    </a:effectLst>
                  </a:rPr>
                  <a:t>:</a:t>
                </a:r>
              </a:p>
              <a:p>
                <a:pPr algn="just"/>
                <a:r>
                  <a:rPr lang="tr-TR" sz="1600" dirty="0" smtClean="0">
                    <a:solidFill>
                      <a:schemeClr val="tx1">
                        <a:lumMod val="75000"/>
                        <a:lumOff val="25000"/>
                      </a:schemeClr>
                    </a:solidFill>
                  </a:rPr>
                  <a:t>Bilgisayar mühendisleri çeşitli yönetim, endüstri ve hizmet alanlarında sistem çözümleyici ve uygulama programcısı, bilgisayar donanım ve yazılımı üreten ve pazarlayan firmalarda ve genellikle bilgiişlem merkezlerinde sistem programcısı, bilgiişlem merkezlerinde yönetmen, yönetim bilişim sistemleri alanında kurucu ve yönetici mühendis, veri tabanı yönetmeni, bilgisayar destekli endüstriyel sistemlerinin tasarımında ve gerçekleştirilmesinde araştırma-geliştirme mühendisi olarak görev alabilirler. Bu görevlerden ülkemizde en yaygın olanları programcılık ve sistem çözümleyicilik görevleridir. Veri tabanı yönetmeni hemen her türlü kuruluşta, gittikçe önem kazanan veri tabanı uygulamalarında veri tabanının yaratılması ve kullanımı ile ilgili konularda çalışır.</a:t>
                </a:r>
                <a:endParaRPr lang="id-ID" sz="1400" dirty="0">
                  <a:solidFill>
                    <a:schemeClr val="tx1">
                      <a:lumMod val="75000"/>
                      <a:lumOff val="25000"/>
                    </a:schemeClr>
                  </a:solidFill>
                </a:endParaRPr>
              </a:p>
            </p:txBody>
          </p:sp>
        </p:grpSp>
        <p:sp>
          <p:nvSpPr>
            <p:cNvPr id="15" name="TextBox 14"/>
            <p:cNvSpPr txBox="1"/>
            <p:nvPr/>
          </p:nvSpPr>
          <p:spPr>
            <a:xfrm>
              <a:off x="6618950" y="2248947"/>
              <a:ext cx="535859" cy="76515"/>
            </a:xfrm>
            <a:prstGeom prst="roundRect">
              <a:avLst/>
            </a:prstGeom>
            <a:noFill/>
          </p:spPr>
          <p:txBody>
            <a:bodyPr wrap="square" rtlCol="0">
              <a:spAutoFit/>
            </a:bodyPr>
            <a:lstStyle/>
            <a:p>
              <a:pPr algn="ctr"/>
              <a:endParaRPr lang="id-ID" sz="1050" b="1" dirty="0">
                <a:solidFill>
                  <a:schemeClr val="tx1">
                    <a:lumMod val="75000"/>
                    <a:lumOff val="25000"/>
                  </a:schemeClr>
                </a:solidFill>
              </a:endParaRPr>
            </a:p>
          </p:txBody>
        </p:sp>
      </p:grpSp>
      <p:grpSp>
        <p:nvGrpSpPr>
          <p:cNvPr id="5" name="Group 23"/>
          <p:cNvGrpSpPr/>
          <p:nvPr/>
        </p:nvGrpSpPr>
        <p:grpSpPr>
          <a:xfrm>
            <a:off x="5292081" y="836712"/>
            <a:ext cx="3818735" cy="5856651"/>
            <a:chOff x="3979683" y="4649295"/>
            <a:chExt cx="1960141"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200" dirty="0">
                <a:solidFill>
                  <a:schemeClr val="tx1">
                    <a:lumMod val="75000"/>
                    <a:lumOff val="25000"/>
                  </a:schemeClr>
                </a:solidFill>
              </a:endParaRPr>
            </a:p>
          </p:txBody>
        </p:sp>
        <p:sp>
          <p:nvSpPr>
            <p:cNvPr id="27" name="Rounded Rectangle 22"/>
            <p:cNvSpPr/>
            <p:nvPr/>
          </p:nvSpPr>
          <p:spPr>
            <a:xfrm>
              <a:off x="3997903"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chemeClr val="tx1">
                      <a:lumMod val="75000"/>
                      <a:lumOff val="25000"/>
                    </a:schemeClr>
                  </a:solidFill>
                  <a:effectLst>
                    <a:outerShdw blurRad="63500" dir="3600000" algn="tl" rotWithShape="0">
                      <a:srgbClr val="000000">
                        <a:alpha val="70000"/>
                      </a:srgbClr>
                    </a:outerShdw>
                  </a:effectLst>
                </a:rPr>
                <a:t>     </a:t>
              </a:r>
            </a:p>
            <a:p>
              <a:pPr algn="just"/>
              <a:r>
                <a:rPr lang="tr-TR" sz="1600" dirty="0" smtClean="0">
                  <a:ln w="18415" cmpd="sng">
                    <a:solidFill>
                      <a:srgbClr val="FFFFFF"/>
                    </a:solidFill>
                    <a:prstDash val="solid"/>
                  </a:ln>
                  <a:solidFill>
                    <a:schemeClr val="tx1">
                      <a:lumMod val="75000"/>
                      <a:lumOff val="25000"/>
                    </a:schemeClr>
                  </a:solidFill>
                  <a:effectLst>
                    <a:outerShdw blurRad="63500" dir="3600000" algn="tl" rotWithShape="0">
                      <a:srgbClr val="000000">
                        <a:alpha val="70000"/>
                      </a:srgbClr>
                    </a:outerShdw>
                  </a:effectLst>
                </a:rPr>
                <a:t>Çalışma Alanları</a:t>
              </a:r>
              <a:r>
                <a:rPr lang="tr-TR" sz="1800" dirty="0" smtClean="0">
                  <a:ln w="18415" cmpd="sng">
                    <a:solidFill>
                      <a:srgbClr val="FFFFFF"/>
                    </a:solidFill>
                    <a:prstDash val="solid"/>
                  </a:ln>
                  <a:solidFill>
                    <a:schemeClr val="tx1">
                      <a:lumMod val="75000"/>
                      <a:lumOff val="25000"/>
                    </a:schemeClr>
                  </a:solidFill>
                  <a:effectLst>
                    <a:outerShdw blurRad="63500" dir="3600000" algn="tl" rotWithShape="0">
                      <a:srgbClr val="000000">
                        <a:alpha val="70000"/>
                      </a:srgbClr>
                    </a:outerShdw>
                  </a:effectLst>
                </a:rPr>
                <a:t>:</a:t>
              </a:r>
              <a:r>
                <a:rPr lang="tr-TR" sz="1600" dirty="0" smtClean="0">
                  <a:solidFill>
                    <a:schemeClr val="tx1">
                      <a:lumMod val="75000"/>
                      <a:lumOff val="25000"/>
                    </a:schemeClr>
                  </a:solidFill>
                </a:rPr>
                <a:t>Bilgisayar kullanımının hızla yaygınlaştığı ülkemizde bilgisayar mühendisliği bölümü mezunlarının yönetim, eğitim, endüstri, ticaret ve hizmet alanlarında faaliyet gösteren çeşitli kamu kuruluşları ile özel kuruluşlarda, bankalarda, üniversitelerde, bilgisayar donanım ve yazılımı üreten ve pazarlayan firmalarda çalışma olanakları vardır. Bilgisayar mühendisliği programını bitirenler, öğretmenlik meslek bilgisi eğitimi de almış olmak koşulu ile meslek liselerinde bilgisayar alanı ile ilgili derslere öğretmen olarak da çalışabilirler.</a:t>
              </a:r>
              <a:endParaRPr lang="id-ID" sz="1600" dirty="0">
                <a:solidFill>
                  <a:schemeClr val="tx1">
                    <a:lumMod val="75000"/>
                    <a:lumOff val="25000"/>
                  </a:schemeClr>
                </a:solidFill>
              </a:endParaRPr>
            </a:p>
          </p:txBody>
        </p:sp>
      </p:grpSp>
      <p:sp>
        <p:nvSpPr>
          <p:cNvPr id="39" name="38 Altbilgi Yer Tutucusu"/>
          <p:cNvSpPr>
            <a:spLocks noGrp="1"/>
          </p:cNvSpPr>
          <p:nvPr>
            <p:ph type="ftr" sz="quarter" idx="11"/>
          </p:nvPr>
        </p:nvSpPr>
        <p:spPr>
          <a:xfrm>
            <a:off x="323528" y="6501342"/>
            <a:ext cx="2895600" cy="365125"/>
          </a:xfrm>
        </p:spPr>
        <p:txBody>
          <a:bodyPr/>
          <a:lstStyle/>
          <a:p>
            <a:r>
              <a:rPr lang="tr-TR" dirty="0" smtClean="0"/>
              <a:t>www.rehberlikservisim.com</a:t>
            </a:r>
            <a:endParaRPr lang="tr-TR" dirty="0"/>
          </a:p>
        </p:txBody>
      </p:sp>
    </p:spTree>
    <p:extLst>
      <p:ext uri="{BB962C8B-B14F-4D97-AF65-F5344CB8AC3E}">
        <p14:creationId xmlns:p14="http://schemas.microsoft.com/office/powerpoint/2010/main" val="263358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052736"/>
          </a:xfrm>
          <a:solidFill>
            <a:srgbClr val="00B050"/>
          </a:solidFill>
        </p:spPr>
        <p:txBody>
          <a:bodyPr>
            <a:normAutofit fontScale="90000"/>
          </a:bodyPr>
          <a:lstStyle/>
          <a:p>
            <a:r>
              <a:rPr lang="tr-TR" b="1" i="1" dirty="0" smtClean="0"/>
              <a:t>               İLKÖĞRETİM MATEMATİK</a:t>
            </a:r>
            <a:br>
              <a:rPr lang="tr-TR" b="1" i="1" dirty="0" smtClean="0"/>
            </a:br>
            <a:r>
              <a:rPr lang="tr-TR" b="1" i="1" dirty="0" smtClean="0"/>
              <a:t>                ÖĞRETMENLİĞİ</a:t>
            </a:r>
            <a:endParaRPr lang="tr-TR" b="1"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944812"/>
            <a:ext cx="615950" cy="391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638550"/>
            <a:ext cx="212090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0040" y="5126038"/>
            <a:ext cx="1152525" cy="173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3638550"/>
            <a:ext cx="2116137"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3688" y="5119688"/>
            <a:ext cx="1158875" cy="173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059832" y="1844824"/>
            <a:ext cx="2206470" cy="923330"/>
          </a:xfrm>
          <a:prstGeom prst="rect">
            <a:avLst/>
          </a:prstGeom>
          <a:noFill/>
        </p:spPr>
        <p:txBody>
          <a:bodyPr wrap="square" rtlCol="0">
            <a:spAutoFit/>
          </a:bodyPr>
          <a:lstStyle/>
          <a:p>
            <a:r>
              <a:rPr lang="tr-TR" dirty="0" smtClean="0"/>
              <a:t>276</a:t>
            </a:r>
          </a:p>
          <a:p>
            <a:r>
              <a:rPr lang="tr-TR" dirty="0" smtClean="0"/>
              <a:t>En küçük başarı puanı</a:t>
            </a:r>
          </a:p>
          <a:p>
            <a:endParaRPr lang="tr-TR" dirty="0"/>
          </a:p>
        </p:txBody>
      </p:sp>
    </p:spTree>
    <p:extLst>
      <p:ext uri="{BB962C8B-B14F-4D97-AF65-F5344CB8AC3E}">
        <p14:creationId xmlns:p14="http://schemas.microsoft.com/office/powerpoint/2010/main" val="1027270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Paralelkenar 2"/>
          <p:cNvSpPr/>
          <p:nvPr/>
        </p:nvSpPr>
        <p:spPr>
          <a:xfrm>
            <a:off x="107504" y="1196752"/>
            <a:ext cx="8568952" cy="1584176"/>
          </a:xfrm>
          <a:prstGeom prst="parallelogram">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i="1" dirty="0" smtClean="0"/>
              <a:t>Programın Amacı</a:t>
            </a:r>
          </a:p>
          <a:p>
            <a:pPr algn="ctr"/>
            <a:r>
              <a:rPr lang="tr-TR" dirty="0" smtClean="0"/>
              <a:t>İlköğretim matematik öğretmenliği programının amacı, ilköğretimin ikinci basamağında bulunan öğrencilere matematik konusunda eğitim verecek öğretmenleri yetiştirmektir.</a:t>
            </a:r>
            <a:endParaRPr lang="tr-TR" dirty="0"/>
          </a:p>
        </p:txBody>
      </p:sp>
      <p:sp>
        <p:nvSpPr>
          <p:cNvPr id="4" name="Paralelkenar 3"/>
          <p:cNvSpPr/>
          <p:nvPr/>
        </p:nvSpPr>
        <p:spPr>
          <a:xfrm>
            <a:off x="-15098" y="2862349"/>
            <a:ext cx="9159098" cy="1930575"/>
          </a:xfrm>
          <a:prstGeom prst="parallelogram">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i="1" dirty="0" smtClean="0">
                <a:solidFill>
                  <a:schemeClr val="tx2"/>
                </a:solidFill>
              </a:rPr>
              <a:t>Programda Okutulan Dersler</a:t>
            </a:r>
          </a:p>
          <a:p>
            <a:pPr algn="ctr"/>
            <a:r>
              <a:rPr lang="tr-TR" sz="1600" b="1" i="1" dirty="0" smtClean="0">
                <a:solidFill>
                  <a:schemeClr val="bg2">
                    <a:lumMod val="10000"/>
                  </a:schemeClr>
                </a:solidFill>
              </a:rPr>
              <a:t>İlköğretim matematik öğretmenliği programında, analiz, analitik geometri, soyut matematik, cebir, diferansiyel denklemler, soyut cebir, sayılar teorisi, diferansiyel geometri, nümerik analiz, reel analiz, kompleks fonksiyonlar teorisi gibi dersler okutulur. Ayrıca program boyunca, eğitim psikolojisi değerlendirme ve rehberlik, genel öğretim metotları, özel öğretim </a:t>
            </a:r>
            <a:r>
              <a:rPr lang="tr-TR" sz="1600" b="1" i="1" dirty="0" err="1" smtClean="0">
                <a:solidFill>
                  <a:schemeClr val="bg2">
                    <a:lumMod val="10000"/>
                  </a:schemeClr>
                </a:solidFill>
              </a:rPr>
              <a:t>metotları,ölçme</a:t>
            </a:r>
            <a:r>
              <a:rPr lang="tr-TR" sz="1600" b="1" i="1" dirty="0" smtClean="0">
                <a:solidFill>
                  <a:schemeClr val="bg2">
                    <a:lumMod val="10000"/>
                  </a:schemeClr>
                </a:solidFill>
              </a:rPr>
              <a:t> gibi öğretmenlik meslek bilgisi dersleri de verilir.</a:t>
            </a:r>
          </a:p>
          <a:p>
            <a:pPr algn="ctr"/>
            <a:r>
              <a:rPr lang="tr-TR" sz="1700" dirty="0" smtClean="0"/>
              <a:t> </a:t>
            </a:r>
            <a:endParaRPr lang="tr-TR" dirty="0"/>
          </a:p>
        </p:txBody>
      </p:sp>
      <p:sp>
        <p:nvSpPr>
          <p:cNvPr id="5" name="Paralelkenar 4"/>
          <p:cNvSpPr/>
          <p:nvPr/>
        </p:nvSpPr>
        <p:spPr>
          <a:xfrm>
            <a:off x="251520" y="4797152"/>
            <a:ext cx="8892480" cy="2060848"/>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i="1" dirty="0" smtClean="0">
                <a:solidFill>
                  <a:srgbClr val="FF0000"/>
                </a:solidFill>
              </a:rPr>
              <a:t>Gereken Nitelikler</a:t>
            </a:r>
          </a:p>
          <a:p>
            <a:pPr algn="ctr"/>
            <a:r>
              <a:rPr lang="tr-TR" dirty="0" smtClean="0"/>
              <a:t>İlköğretim matematik öğretmenliği programında okumak isteyenlerin, üst düzeyde soyut düşünme yeteneğine sahip, özellikle matematiğe ilgili ve bu alanda başarılı, kimseler olmaları gerekir. Düşüncelerini başkalarına etkili bir biçimde aktarabilme, başkaları ile iyi iletişim kurabilme, iyi bir öğrenme ortamı sağlayabilme, kendini ve çevresindekileri geliştirme çabasında olma da matematik öğretmenlerinde aranan özelliklerdir.</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8" y="-243408"/>
            <a:ext cx="91440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373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4186"/>
            <a:ext cx="91440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kış Çizelgesi: Gecikme 3"/>
          <p:cNvSpPr/>
          <p:nvPr/>
        </p:nvSpPr>
        <p:spPr>
          <a:xfrm>
            <a:off x="251520" y="2060848"/>
            <a:ext cx="3600400" cy="468052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i="1" dirty="0" smtClean="0">
                <a:solidFill>
                  <a:srgbClr val="0070C0"/>
                </a:solidFill>
              </a:rPr>
              <a:t>MEZUNLARIN KAZANDIKLARI UNVAN VE YAPTIKLARI İŞLER</a:t>
            </a:r>
          </a:p>
          <a:p>
            <a:pPr algn="ctr"/>
            <a:r>
              <a:rPr lang="tr-TR" sz="1500" b="1" i="1" dirty="0" smtClean="0">
                <a:solidFill>
                  <a:schemeClr val="tx1"/>
                </a:solidFill>
              </a:rPr>
              <a:t>İlköğretim matematik öğretmenliği programını bitirenlere “İlköğretim Matematik Öğretmeni” unvanı verilir. İlköğretim matematik öğretmeni görev yaptığı okulda öğrencilere Milli Eğitim Bakanlığı tarafından hazırlanan öğretim programları çerçevesinde alanı ile ilgili bilgi, beceri ve tutumlar kazandırır. Bunun için uygun öğrenme ortamları hazırlar, öğrencilerinin başarılarını değerlendirir ve başarıyı arttırıcı önlemler alır, mesleğindeki gelişmeleri izler ve bunların öğretim programlarına yansıtılmasına çalışır.</a:t>
            </a:r>
          </a:p>
          <a:p>
            <a:pPr algn="ctr"/>
            <a:r>
              <a:rPr lang="tr-TR" dirty="0" smtClean="0">
                <a:solidFill>
                  <a:srgbClr val="FF0000"/>
                </a:solidFill>
              </a:rPr>
              <a:t> </a:t>
            </a:r>
            <a:endParaRPr lang="tr-TR" dirty="0">
              <a:solidFill>
                <a:srgbClr val="FF0000"/>
              </a:solidFil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30" y="2060848"/>
            <a:ext cx="3627437" cy="470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5364088" y="2923780"/>
            <a:ext cx="3059832" cy="2015936"/>
          </a:xfrm>
          <a:prstGeom prst="rect">
            <a:avLst/>
          </a:prstGeom>
        </p:spPr>
        <p:txBody>
          <a:bodyPr wrap="square">
            <a:spAutoFit/>
          </a:bodyPr>
          <a:lstStyle/>
          <a:p>
            <a:r>
              <a:rPr lang="tr-TR" sz="2500" b="1" i="1" dirty="0" smtClean="0">
                <a:solidFill>
                  <a:srgbClr val="FF0000"/>
                </a:solidFill>
              </a:rPr>
              <a:t>Çalışma Alanları</a:t>
            </a:r>
          </a:p>
          <a:p>
            <a:r>
              <a:rPr lang="tr-TR" sz="2000" b="1" i="1" dirty="0" smtClean="0"/>
              <a:t>İlköğretim matematik öğretmenleri resmi ve özel ilköğretim okullarında çalışma olanağına sahiptirler.</a:t>
            </a:r>
            <a:endParaRPr lang="tr-TR" sz="2000" b="1" i="1" dirty="0"/>
          </a:p>
        </p:txBody>
      </p:sp>
    </p:spTree>
    <p:extLst>
      <p:ext uri="{BB962C8B-B14F-4D97-AF65-F5344CB8AC3E}">
        <p14:creationId xmlns:p14="http://schemas.microsoft.com/office/powerpoint/2010/main" val="2877900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394"/>
            <a:ext cx="9144000" cy="768085"/>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b="1" dirty="0" smtClean="0"/>
              <a:t>TIP</a:t>
            </a:r>
            <a:endParaRPr lang="id-ID" dirty="0"/>
          </a:p>
        </p:txBody>
      </p:sp>
      <p:grpSp>
        <p:nvGrpSpPr>
          <p:cNvPr id="9" name="Group 18"/>
          <p:cNvGrpSpPr/>
          <p:nvPr/>
        </p:nvGrpSpPr>
        <p:grpSpPr>
          <a:xfrm>
            <a:off x="179512" y="740704"/>
            <a:ext cx="8856984" cy="1248137"/>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Programın Amacı:</a:t>
              </a:r>
              <a:r>
                <a:rPr lang="tr-TR" sz="1800" dirty="0" smtClean="0"/>
                <a:t> </a:t>
              </a:r>
              <a:r>
                <a:rPr lang="tr-TR" sz="1800" dirty="0" smtClean="0">
                  <a:solidFill>
                    <a:schemeClr val="tx2">
                      <a:lumMod val="75000"/>
                    </a:schemeClr>
                  </a:solidFill>
                </a:rPr>
                <a:t>Tıp programının amacı, insanların sağlığını koruma ve geliştirme, hastalık ve sakatlıklarını iyileştirme alanında çalışacak hekimleri yetiştirmektir.</a:t>
              </a:r>
              <a:endParaRPr lang="id-ID" sz="1800" dirty="0">
                <a:solidFill>
                  <a:schemeClr val="tx2">
                    <a:lumMod val="75000"/>
                  </a:schemeClr>
                </a:solidFill>
              </a:endParaRPr>
            </a:p>
          </p:txBody>
        </p:sp>
      </p:grpSp>
      <p:sp>
        <p:nvSpPr>
          <p:cNvPr id="39" name="38 Altbilgi Yer Tutucusu"/>
          <p:cNvSpPr>
            <a:spLocks noGrp="1"/>
          </p:cNvSpPr>
          <p:nvPr>
            <p:ph type="ftr" sz="quarter" idx="11"/>
          </p:nvPr>
        </p:nvSpPr>
        <p:spPr>
          <a:xfrm>
            <a:off x="323528" y="6501342"/>
            <a:ext cx="2895600" cy="365125"/>
          </a:xfrm>
        </p:spPr>
        <p:txBody>
          <a:bodyPr/>
          <a:lstStyle/>
          <a:p>
            <a:r>
              <a:rPr lang="tr-TR" dirty="0" smtClean="0"/>
              <a:t>www.rehberlikservisim.com</a:t>
            </a:r>
            <a:endParaRPr lang="tr-TR" dirty="0"/>
          </a:p>
        </p:txBody>
      </p:sp>
      <p:grpSp>
        <p:nvGrpSpPr>
          <p:cNvPr id="23" name="22 Grup"/>
          <p:cNvGrpSpPr/>
          <p:nvPr/>
        </p:nvGrpSpPr>
        <p:grpSpPr>
          <a:xfrm>
            <a:off x="179512" y="2180862"/>
            <a:ext cx="8856984" cy="1632181"/>
            <a:chOff x="395536" y="771551"/>
            <a:chExt cx="8424936" cy="1296143"/>
          </a:xfrm>
        </p:grpSpPr>
        <p:grpSp>
          <p:nvGrpSpPr>
            <p:cNvPr id="3" name="Group 30"/>
            <p:cNvGrpSpPr/>
            <p:nvPr/>
          </p:nvGrpSpPr>
          <p:grpSpPr>
            <a:xfrm>
              <a:off x="395536" y="771551"/>
              <a:ext cx="8424936" cy="1296143"/>
              <a:chOff x="4437053" y="2361716"/>
              <a:chExt cx="1515768" cy="1570955"/>
            </a:xfrm>
          </p:grpSpPr>
          <p:grpSp>
            <p:nvGrpSpPr>
              <p:cNvPr id="4" name="Group 8"/>
              <p:cNvGrpSpPr/>
              <p:nvPr/>
            </p:nvGrpSpPr>
            <p:grpSpPr>
              <a:xfrm>
                <a:off x="4437053" y="2361716"/>
                <a:ext cx="1515768" cy="1570955"/>
                <a:chOff x="1934067" y="2570683"/>
                <a:chExt cx="1941921" cy="2012623"/>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2" name="Rounded Rectangle 7"/>
                <p:cNvSpPr/>
                <p:nvPr/>
              </p:nvSpPr>
              <p:spPr>
                <a:xfrm>
                  <a:off x="1934067" y="2570683"/>
                  <a:ext cx="1941921" cy="194192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10" name="TextBox 9"/>
              <p:cNvSpPr txBox="1"/>
              <p:nvPr/>
            </p:nvSpPr>
            <p:spPr>
              <a:xfrm>
                <a:off x="4509642" y="2419044"/>
                <a:ext cx="1356516" cy="294971"/>
              </a:xfrm>
              <a:prstGeom prst="roundRect">
                <a:avLst/>
              </a:prstGeom>
              <a:noFill/>
            </p:spPr>
            <p:txBody>
              <a:bodyPr wrap="square" rtlCol="0">
                <a:spAutoFit/>
              </a:bodyPr>
              <a:lstStyle/>
              <a:p>
                <a:pPr algn="ctr"/>
                <a:endParaRPr lang="id-ID" sz="1200" b="1" dirty="0">
                  <a:solidFill>
                    <a:schemeClr val="bg1"/>
                  </a:solidFill>
                </a:endParaRPr>
              </a:p>
            </p:txBody>
          </p:sp>
        </p:grpSp>
        <p:sp>
          <p:nvSpPr>
            <p:cNvPr id="43" name="42 Dikdörtgen"/>
            <p:cNvSpPr/>
            <p:nvPr/>
          </p:nvSpPr>
          <p:spPr>
            <a:xfrm>
              <a:off x="467544" y="843558"/>
              <a:ext cx="8208912" cy="684350"/>
            </a:xfrm>
            <a:prstGeom prst="rect">
              <a:avLst/>
            </a:prstGeom>
          </p:spPr>
          <p:txBody>
            <a:bodyPr wrap="square">
              <a:spAutoFit/>
            </a:bodyPr>
            <a:lstStyle/>
            <a:p>
              <a:pPr algn="just"/>
              <a:r>
                <a:rPr lang="tr-T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dirty="0" smtClean="0"/>
                <a:t> </a:t>
              </a:r>
              <a:r>
                <a:rPr lang="tr-TR" sz="1600" dirty="0" smtClean="0"/>
                <a:t>Tıp Fakültesinin eğitim süresi 6 yıldır. Bu bölümde öğretim iki düzeyde yapılmaktadır. Bunlar ”Tıp Doktorluğu” ve ”Temel Tıp Bilimlerine Lisans Eğitimi” olmak üzere ayrılmaktadır. Tıp Doktorluğu 3 kademeden oluşmaktadır.</a:t>
              </a:r>
              <a:endParaRPr lang="tr-TR" dirty="0"/>
            </a:p>
          </p:txBody>
        </p:sp>
      </p:grpSp>
      <p:grpSp>
        <p:nvGrpSpPr>
          <p:cNvPr id="14" name="13 Grup"/>
          <p:cNvGrpSpPr/>
          <p:nvPr/>
        </p:nvGrpSpPr>
        <p:grpSpPr>
          <a:xfrm>
            <a:off x="471232" y="3052807"/>
            <a:ext cx="8629882" cy="417743"/>
            <a:chOff x="467544" y="818850"/>
            <a:chExt cx="8208912" cy="213202"/>
          </a:xfrm>
        </p:grpSpPr>
        <p:sp>
          <p:nvSpPr>
            <p:cNvPr id="18" name="TextBox 9"/>
            <p:cNvSpPr txBox="1"/>
            <p:nvPr/>
          </p:nvSpPr>
          <p:spPr>
            <a:xfrm>
              <a:off x="798999" y="818850"/>
              <a:ext cx="7539781" cy="156410"/>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188495"/>
            </a:xfrm>
            <a:prstGeom prst="rect">
              <a:avLst/>
            </a:prstGeom>
          </p:spPr>
          <p:txBody>
            <a:bodyPr wrap="square">
              <a:spAutoFit/>
            </a:bodyPr>
            <a:lstStyle/>
            <a:p>
              <a:pPr algn="just"/>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24" name="23 Grup"/>
          <p:cNvGrpSpPr/>
          <p:nvPr/>
        </p:nvGrpSpPr>
        <p:grpSpPr>
          <a:xfrm>
            <a:off x="179512" y="4005065"/>
            <a:ext cx="8856984" cy="2551246"/>
            <a:chOff x="395536" y="771551"/>
            <a:chExt cx="8424936" cy="1296143"/>
          </a:xfrm>
        </p:grpSpPr>
        <p:grpSp>
          <p:nvGrpSpPr>
            <p:cNvPr id="25" name="Group 30"/>
            <p:cNvGrpSpPr/>
            <p:nvPr/>
          </p:nvGrpSpPr>
          <p:grpSpPr>
            <a:xfrm>
              <a:off x="395536" y="771551"/>
              <a:ext cx="8424936" cy="1296143"/>
              <a:chOff x="4437053" y="2361716"/>
              <a:chExt cx="1515768" cy="1570955"/>
            </a:xfrm>
          </p:grpSpPr>
          <p:grpSp>
            <p:nvGrpSpPr>
              <p:cNvPr id="27" name="Group 8"/>
              <p:cNvGrpSpPr/>
              <p:nvPr/>
            </p:nvGrpSpPr>
            <p:grpSpPr>
              <a:xfrm>
                <a:off x="4437053" y="2361716"/>
                <a:ext cx="1515768" cy="1570955"/>
                <a:chOff x="1934067" y="2570683"/>
                <a:chExt cx="1941921" cy="2012623"/>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3"/>
                  <a:ext cx="1941921" cy="194192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188710"/>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938182"/>
            </a:xfrm>
            <a:prstGeom prst="rect">
              <a:avLst/>
            </a:prstGeom>
          </p:spPr>
          <p:txBody>
            <a:bodyPr wrap="square">
              <a:spAutoFit/>
            </a:bodyPr>
            <a:lstStyle/>
            <a:p>
              <a:pPr algn="just"/>
              <a:r>
                <a:rPr lang="tr-T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 </a:t>
              </a:r>
              <a:r>
                <a:rPr lang="tr-TR" sz="1600" dirty="0" smtClean="0"/>
                <a:t>Tıp programında okumak ve doktor olmak isteyen kimselerin çok üstün bir akademik yeteneğe, kuvvetli bir dikkat ve belleğe; operatör olmak isteyenlerin ayrıca el-parmak becerisine sahip olmaları gerekir. Tıp eğitimi uzun ve yorucu bir eğitimdir. Bunun için kişinin bilime, özellikle biyoloji, fizik, kimya, anatomi ve fizyolojiye içten ilgi duyması, sabırlı ve azimli olması, </a:t>
              </a:r>
              <a:r>
                <a:rPr lang="tr-TR" sz="1600" dirty="0" err="1" smtClean="0"/>
                <a:t>meslekdaşları</a:t>
              </a:r>
              <a:r>
                <a:rPr lang="tr-TR" sz="1600" dirty="0" smtClean="0"/>
                <a:t> ve hastaları ile iyi iletişim kurabilmesi için hoşgörülü, insan sevgisi ve insanlara yardım isteği güçlü bir kimse olması gerekir. Tıp eğitimi uzun ve masraflı bir eğitimdir. Kişinin bu hususu göz önünde tutması gereklidir. </a:t>
              </a:r>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spTree>
    <p:extLst>
      <p:ext uri="{BB962C8B-B14F-4D97-AF65-F5344CB8AC3E}">
        <p14:creationId xmlns:p14="http://schemas.microsoft.com/office/powerpoint/2010/main" val="292142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05"/>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 calcmode="lin" valueType="num">
                                      <p:cBhvr>
                                        <p:cTn id="9" dur="1000" fill="hold"/>
                                        <p:tgtEl>
                                          <p:spTgt spid="9"/>
                                        </p:tgtEl>
                                        <p:attrNameLst>
                                          <p:attrName>ppt_x</p:attrName>
                                        </p:attrNameLst>
                                      </p:cBhvr>
                                      <p:tavLst>
                                        <p:tav tm="0">
                                          <p:val>
                                            <p:strVal val="#ppt_x-.2"/>
                                          </p:val>
                                        </p:tav>
                                        <p:tav tm="100000">
                                          <p:val>
                                            <p:strVal val="#ppt_x"/>
                                          </p:val>
                                        </p:tav>
                                      </p:tavLst>
                                    </p:anim>
                                    <p:anim calcmode="lin" valueType="num">
                                      <p:cBhvr>
                                        <p:cTn id="10" dur="1000" fill="hold"/>
                                        <p:tgtEl>
                                          <p:spTgt spid="9"/>
                                        </p:tgtEl>
                                        <p:attrNameLst>
                                          <p:attrName>ppt_y</p:attrName>
                                        </p:attrNameLst>
                                      </p:cBhvr>
                                      <p:tavLst>
                                        <p:tav tm="0">
                                          <p:val>
                                            <p:strVal val="#ppt_y"/>
                                          </p:val>
                                        </p:tav>
                                        <p:tav tm="100000">
                                          <p:val>
                                            <p:strVal val="#ppt_y"/>
                                          </p:val>
                                        </p:tav>
                                      </p:tavLst>
                                    </p:anim>
                                    <p:animEffect transition="in" filter="fade">
                                      <p:cBhvr>
                                        <p:cTn id="11" dur="1000"/>
                                        <p:tgtEl>
                                          <p:spTgt spid="9"/>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ppt_w</p:attrName>
                                        </p:attrNameLst>
                                      </p:cBhvr>
                                      <p:tavLst>
                                        <p:tav tm="0">
                                          <p:val>
                                            <p:strVal val="#ppt_w*0.05"/>
                                          </p:val>
                                        </p:tav>
                                        <p:tav tm="100000">
                                          <p:val>
                                            <p:strVal val="#ppt_w"/>
                                          </p:val>
                                        </p:tav>
                                      </p:tavLst>
                                    </p:anim>
                                    <p:anim calcmode="lin" valueType="num">
                                      <p:cBhvr>
                                        <p:cTn id="16" dur="1000" fill="hold"/>
                                        <p:tgtEl>
                                          <p:spTgt spid="23"/>
                                        </p:tgtEl>
                                        <p:attrNameLst>
                                          <p:attrName>ppt_h</p:attrName>
                                        </p:attrNameLst>
                                      </p:cBhvr>
                                      <p:tavLst>
                                        <p:tav tm="0">
                                          <p:val>
                                            <p:strVal val="#ppt_h"/>
                                          </p:val>
                                        </p:tav>
                                        <p:tav tm="100000">
                                          <p:val>
                                            <p:strVal val="#ppt_h"/>
                                          </p:val>
                                        </p:tav>
                                      </p:tavLst>
                                    </p:anim>
                                    <p:anim calcmode="lin" valueType="num">
                                      <p:cBhvr>
                                        <p:cTn id="17" dur="1000" fill="hold"/>
                                        <p:tgtEl>
                                          <p:spTgt spid="23"/>
                                        </p:tgtEl>
                                        <p:attrNameLst>
                                          <p:attrName>ppt_x</p:attrName>
                                        </p:attrNameLst>
                                      </p:cBhvr>
                                      <p:tavLst>
                                        <p:tav tm="0">
                                          <p:val>
                                            <p:strVal val="#ppt_x-.2"/>
                                          </p:val>
                                        </p:tav>
                                        <p:tav tm="100000">
                                          <p:val>
                                            <p:strVal val="#ppt_x"/>
                                          </p:val>
                                        </p:tav>
                                      </p:tavLst>
                                    </p:anim>
                                    <p:anim calcmode="lin" valueType="num">
                                      <p:cBhvr>
                                        <p:cTn id="18" dur="1000" fill="hold"/>
                                        <p:tgtEl>
                                          <p:spTgt spid="23"/>
                                        </p:tgtEl>
                                        <p:attrNameLst>
                                          <p:attrName>ppt_y</p:attrName>
                                        </p:attrNameLst>
                                      </p:cBhvr>
                                      <p:tavLst>
                                        <p:tav tm="0">
                                          <p:val>
                                            <p:strVal val="#ppt_y"/>
                                          </p:val>
                                        </p:tav>
                                        <p:tav tm="100000">
                                          <p:val>
                                            <p:strVal val="#ppt_y"/>
                                          </p:val>
                                        </p:tav>
                                      </p:tavLst>
                                    </p:anim>
                                    <p:animEffect transition="in" filter="fade">
                                      <p:cBhvr>
                                        <p:cTn id="19" dur="1000"/>
                                        <p:tgtEl>
                                          <p:spTgt spid="23"/>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1000" fill="hold"/>
                                        <p:tgtEl>
                                          <p:spTgt spid="24"/>
                                        </p:tgtEl>
                                        <p:attrNameLst>
                                          <p:attrName>ppt_w</p:attrName>
                                        </p:attrNameLst>
                                      </p:cBhvr>
                                      <p:tavLst>
                                        <p:tav tm="0">
                                          <p:val>
                                            <p:strVal val="#ppt_w*0.05"/>
                                          </p:val>
                                        </p:tav>
                                        <p:tav tm="100000">
                                          <p:val>
                                            <p:strVal val="#ppt_w"/>
                                          </p:val>
                                        </p:tav>
                                      </p:tavLst>
                                    </p:anim>
                                    <p:anim calcmode="lin" valueType="num">
                                      <p:cBhvr>
                                        <p:cTn id="24" dur="1000" fill="hold"/>
                                        <p:tgtEl>
                                          <p:spTgt spid="24"/>
                                        </p:tgtEl>
                                        <p:attrNameLst>
                                          <p:attrName>ppt_h</p:attrName>
                                        </p:attrNameLst>
                                      </p:cBhvr>
                                      <p:tavLst>
                                        <p:tav tm="0">
                                          <p:val>
                                            <p:strVal val="#ppt_h"/>
                                          </p:val>
                                        </p:tav>
                                        <p:tav tm="100000">
                                          <p:val>
                                            <p:strVal val="#ppt_h"/>
                                          </p:val>
                                        </p:tav>
                                      </p:tavLst>
                                    </p:anim>
                                    <p:anim calcmode="lin" valueType="num">
                                      <p:cBhvr>
                                        <p:cTn id="25" dur="1000" fill="hold"/>
                                        <p:tgtEl>
                                          <p:spTgt spid="24"/>
                                        </p:tgtEl>
                                        <p:attrNameLst>
                                          <p:attrName>ppt_x</p:attrName>
                                        </p:attrNameLst>
                                      </p:cBhvr>
                                      <p:tavLst>
                                        <p:tav tm="0">
                                          <p:val>
                                            <p:strVal val="#ppt_x-.2"/>
                                          </p:val>
                                        </p:tav>
                                        <p:tav tm="100000">
                                          <p:val>
                                            <p:strVal val="#ppt_x"/>
                                          </p:val>
                                        </p:tav>
                                      </p:tavLst>
                                    </p:anim>
                                    <p:anim calcmode="lin" valueType="num">
                                      <p:cBhvr>
                                        <p:cTn id="26" dur="1000" fill="hold"/>
                                        <p:tgtEl>
                                          <p:spTgt spid="24"/>
                                        </p:tgtEl>
                                        <p:attrNameLst>
                                          <p:attrName>ppt_y</p:attrName>
                                        </p:attrNameLst>
                                      </p:cBhvr>
                                      <p:tavLst>
                                        <p:tav tm="0">
                                          <p:val>
                                            <p:strVal val="#ppt_y"/>
                                          </p:val>
                                        </p:tav>
                                        <p:tav tm="100000">
                                          <p:val>
                                            <p:strVal val="#ppt_y"/>
                                          </p:val>
                                        </p:tav>
                                      </p:tavLst>
                                    </p:anim>
                                    <p:animEffect transition="in" filter="fade">
                                      <p:cBhvr>
                                        <p:cTn id="2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394"/>
            <a:ext cx="9144000" cy="768085"/>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b="1" dirty="0" smtClean="0"/>
              <a:t>TIP</a:t>
            </a:r>
            <a:endParaRPr lang="id-ID" dirty="0"/>
          </a:p>
        </p:txBody>
      </p:sp>
      <p:grpSp>
        <p:nvGrpSpPr>
          <p:cNvPr id="5" name="Group 27"/>
          <p:cNvGrpSpPr/>
          <p:nvPr/>
        </p:nvGrpSpPr>
        <p:grpSpPr>
          <a:xfrm>
            <a:off x="107505" y="1028733"/>
            <a:ext cx="4536504" cy="5568615"/>
            <a:chOff x="6337108" y="2129498"/>
            <a:chExt cx="1540216" cy="1570953"/>
          </a:xfrm>
        </p:grpSpPr>
        <p:grpSp>
          <p:nvGrpSpPr>
            <p:cNvPr id="8" name="Group 13"/>
            <p:cNvGrpSpPr/>
            <p:nvPr/>
          </p:nvGrpSpPr>
          <p:grpSpPr>
            <a:xfrm>
              <a:off x="6337108" y="2129498"/>
              <a:ext cx="1540216" cy="1570953"/>
              <a:chOff x="3948362" y="2570685"/>
              <a:chExt cx="1973242" cy="2012621"/>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7" name="Rounded Rectangle 12"/>
              <p:cNvSpPr/>
              <p:nvPr/>
            </p:nvSpPr>
            <p:spPr>
              <a:xfrm>
                <a:off x="3948362" y="2570685"/>
                <a:ext cx="1941921" cy="194192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endPar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endPar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r>
                  <a:rPr lang="tr-T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Mezunların Kazandıkları Unvan ve Yaptıkları İşler: </a:t>
                </a:r>
                <a:r>
                  <a:rPr lang="tr-TR" sz="1400" dirty="0" smtClean="0">
                    <a:solidFill>
                      <a:schemeClr val="tx2">
                        <a:lumMod val="75000"/>
                      </a:schemeClr>
                    </a:solidFill>
                  </a:rPr>
                  <a:t>Tıp </a:t>
                </a:r>
                <a:r>
                  <a:rPr lang="tr-TR" sz="1600" dirty="0" smtClean="0">
                    <a:solidFill>
                      <a:schemeClr val="tx2">
                        <a:lumMod val="75000"/>
                      </a:schemeClr>
                    </a:solidFill>
                  </a:rPr>
                  <a:t>fakültesinden mezun olan öğrenciler Tıp doktoru </a:t>
                </a:r>
                <a:r>
                  <a:rPr lang="tr-TR" sz="1600" dirty="0" err="1" smtClean="0">
                    <a:solidFill>
                      <a:schemeClr val="tx2">
                        <a:lumMod val="75000"/>
                      </a:schemeClr>
                    </a:solidFill>
                  </a:rPr>
                  <a:t>ünvanıyla</a:t>
                </a:r>
                <a:r>
                  <a:rPr lang="tr-TR" sz="1600" dirty="0" smtClean="0">
                    <a:solidFill>
                      <a:schemeClr val="tx2">
                        <a:lumMod val="75000"/>
                      </a:schemeClr>
                    </a:solidFill>
                  </a:rPr>
                  <a:t> kamu ve özel sağlık kurumlarında pratisyen hekim olarak çalışma imkanına sahiptirler. Tıp Doktoru diplomasını alan mezunlar üniversitelerin Temel Tıp Bilimleri Bölümü’nde “Doktora” programlarına başvurabilirler. Uzmanlık eğitimi almak isteyen pratisyen hekimler, ÖSYM tarafından yapılan Tıpta Uzmanlık Sınavı (TUS) ile sağlık bakanlığı eğitim ve araştırma hastaneleri veya üniversite hastanelerinin kadrolarının herhangi bir alanında uzmanlık eğitimine devam edebilirler ve bu eğitimin sonunda “Uzman Hekim” </a:t>
                </a:r>
                <a:r>
                  <a:rPr lang="tr-TR" sz="1600" dirty="0" err="1" smtClean="0">
                    <a:solidFill>
                      <a:schemeClr val="tx2">
                        <a:lumMod val="75000"/>
                      </a:schemeClr>
                    </a:solidFill>
                  </a:rPr>
                  <a:t>ünvanı</a:t>
                </a:r>
                <a:r>
                  <a:rPr lang="tr-TR" sz="1600" dirty="0" smtClean="0">
                    <a:solidFill>
                      <a:schemeClr val="tx2">
                        <a:lumMod val="75000"/>
                      </a:schemeClr>
                    </a:solidFill>
                  </a:rPr>
                  <a:t> kazanırlar.</a:t>
                </a:r>
              </a:p>
              <a:p>
                <a:r>
                  <a:rPr lang="tr-TR" sz="1600" dirty="0" smtClean="0"/>
                  <a:t/>
                </a:r>
                <a:br>
                  <a:rPr lang="tr-TR" sz="1600" dirty="0" smtClean="0"/>
                </a:br>
                <a:endParaRPr lang="tr-TR" sz="1600" dirty="0" smtClean="0">
                  <a:solidFill>
                    <a:schemeClr val="tx1">
                      <a:lumMod val="95000"/>
                      <a:lumOff val="5000"/>
                    </a:schemeClr>
                  </a:solidFill>
                </a:endParaRPr>
              </a:p>
              <a:p>
                <a:pPr algn="ctr"/>
                <a:endParaRPr lang="id-ID" sz="1200" dirty="0">
                  <a:solidFill>
                    <a:schemeClr val="tx1">
                      <a:lumMod val="95000"/>
                      <a:lumOff val="5000"/>
                    </a:schemeClr>
                  </a:solidFill>
                </a:endParaRPr>
              </a:p>
            </p:txBody>
          </p:sp>
        </p:grpSp>
        <p:sp>
          <p:nvSpPr>
            <p:cNvPr id="15" name="TextBox 14"/>
            <p:cNvSpPr txBox="1"/>
            <p:nvPr/>
          </p:nvSpPr>
          <p:spPr>
            <a:xfrm>
              <a:off x="6618950" y="2248947"/>
              <a:ext cx="535859" cy="86457"/>
            </a:xfrm>
            <a:prstGeom prst="roundRect">
              <a:avLst/>
            </a:prstGeom>
            <a:noFill/>
          </p:spPr>
          <p:txBody>
            <a:bodyPr wrap="square" rtlCol="0">
              <a:spAutoFit/>
            </a:bodyPr>
            <a:lstStyle/>
            <a:p>
              <a:pPr algn="ctr"/>
              <a:endParaRPr lang="id-ID" sz="1200" b="1" dirty="0">
                <a:solidFill>
                  <a:schemeClr val="bg1"/>
                </a:solidFill>
              </a:endParaRPr>
            </a:p>
          </p:txBody>
        </p:sp>
      </p:grpSp>
      <p:grpSp>
        <p:nvGrpSpPr>
          <p:cNvPr id="18" name="Group 23"/>
          <p:cNvGrpSpPr/>
          <p:nvPr/>
        </p:nvGrpSpPr>
        <p:grpSpPr>
          <a:xfrm>
            <a:off x="4716017" y="932723"/>
            <a:ext cx="4248471" cy="5664629"/>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Çalışma Alanları: </a:t>
              </a:r>
              <a:r>
                <a:rPr lang="tr-TR" dirty="0" smtClean="0">
                  <a:solidFill>
                    <a:schemeClr val="tx1">
                      <a:lumMod val="95000"/>
                      <a:lumOff val="5000"/>
                    </a:schemeClr>
                  </a:solidFill>
                </a:rPr>
                <a:t>Tıp fakültesinden mezun olan öğrenciler Tıp doktoru </a:t>
              </a:r>
              <a:r>
                <a:rPr lang="tr-TR" dirty="0" err="1" smtClean="0">
                  <a:solidFill>
                    <a:schemeClr val="tx1">
                      <a:lumMod val="95000"/>
                      <a:lumOff val="5000"/>
                    </a:schemeClr>
                  </a:solidFill>
                </a:rPr>
                <a:t>ünvanıyla</a:t>
              </a:r>
              <a:r>
                <a:rPr lang="tr-TR" dirty="0" smtClean="0">
                  <a:solidFill>
                    <a:schemeClr val="tx1">
                      <a:lumMod val="95000"/>
                      <a:lumOff val="5000"/>
                    </a:schemeClr>
                  </a:solidFill>
                </a:rPr>
                <a:t> kamu ve özel sağlık kurumlarında pratisyen hekim olarak çalışma imkanına sahiptirler. Tıp Doktoru diplomasını alan mezunlar üniversitelerin Temel Tıp Bilimleri Bölümü’nde “Doktora” programlarına başvurabilirler. Uzmanlık eğitimi almak isteyen pratisyen hekimler, ÖSYM tarafından yapılan Tıpta Uzmanlık Sınavı (TUS) ile sağlık bakanlığı eğitim ve araştırma hastaneleri veya üniversite hastanelerinin kadrolarının herhangi bir alanında uzmanlık eğitimine devam edebilirler ve bu eğitimin sonunda “Uzman Hekim” </a:t>
              </a:r>
              <a:r>
                <a:rPr lang="tr-TR" dirty="0" err="1" smtClean="0">
                  <a:solidFill>
                    <a:schemeClr val="tx1">
                      <a:lumMod val="95000"/>
                      <a:lumOff val="5000"/>
                    </a:schemeClr>
                  </a:solidFill>
                </a:rPr>
                <a:t>ünvanı</a:t>
              </a:r>
              <a:r>
                <a:rPr lang="tr-TR" dirty="0" smtClean="0">
                  <a:solidFill>
                    <a:schemeClr val="tx1">
                      <a:lumMod val="95000"/>
                      <a:lumOff val="5000"/>
                    </a:schemeClr>
                  </a:solidFill>
                </a:rPr>
                <a:t> kazanırlar</a:t>
              </a:r>
              <a:r>
                <a:rPr lang="tr-TR" sz="1200" dirty="0" smtClean="0"/>
                <a:t>.</a:t>
              </a:r>
            </a:p>
            <a:p>
              <a:pPr algn="ctr"/>
              <a:endParaRPr lang="id-ID" sz="1200" dirty="0"/>
            </a:p>
          </p:txBody>
        </p:sp>
      </p:grpSp>
      <p:sp>
        <p:nvSpPr>
          <p:cNvPr id="39" name="38 Altbilgi Yer Tutucusu"/>
          <p:cNvSpPr>
            <a:spLocks noGrp="1"/>
          </p:cNvSpPr>
          <p:nvPr>
            <p:ph type="ftr" sz="quarter" idx="11"/>
          </p:nvPr>
        </p:nvSpPr>
        <p:spPr>
          <a:xfrm>
            <a:off x="323528" y="6501342"/>
            <a:ext cx="2895600" cy="365125"/>
          </a:xfrm>
        </p:spPr>
        <p:txBody>
          <a:bodyPr/>
          <a:lstStyle/>
          <a:p>
            <a:r>
              <a:rPr lang="tr-TR" dirty="0" smtClean="0"/>
              <a:t>www.rehberlikservisim.com</a:t>
            </a:r>
            <a:endParaRPr lang="tr-TR" dirty="0"/>
          </a:p>
        </p:txBody>
      </p:sp>
    </p:spTree>
    <p:extLst>
      <p:ext uri="{BB962C8B-B14F-4D97-AF65-F5344CB8AC3E}">
        <p14:creationId xmlns:p14="http://schemas.microsoft.com/office/powerpoint/2010/main" val="359047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2000" fill="hold"/>
                                        <p:tgtEl>
                                          <p:spTgt spid="18"/>
                                        </p:tgtEl>
                                        <p:attrNameLst>
                                          <p:attrName>ppt_x</p:attrName>
                                        </p:attrNameLst>
                                      </p:cBhvr>
                                      <p:tavLst>
                                        <p:tav tm="0">
                                          <p:val>
                                            <p:strVal val="1+#ppt_w/2"/>
                                          </p:val>
                                        </p:tav>
                                        <p:tav tm="100000">
                                          <p:val>
                                            <p:strVal val="#ppt_x"/>
                                          </p:val>
                                        </p:tav>
                                      </p:tavLst>
                                    </p:anim>
                                    <p:anim calcmode="lin" valueType="num">
                                      <p:cBhvr additive="base">
                                        <p:cTn id="13"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114300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smtClean="0"/>
              <a:t>             MİMARLIK</a:t>
            </a:r>
            <a:endParaRPr lang="id-ID" dirty="0"/>
          </a:p>
        </p:txBody>
      </p:sp>
      <p:sp>
        <p:nvSpPr>
          <p:cNvPr id="35" name="34 Oval"/>
          <p:cNvSpPr/>
          <p:nvPr/>
        </p:nvSpPr>
        <p:spPr>
          <a:xfrm>
            <a:off x="61575" y="-32463"/>
            <a:ext cx="2422193" cy="3004289"/>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
        <p:nvSpPr>
          <p:cNvPr id="49" name="Freeform 17"/>
          <p:cNvSpPr>
            <a:spLocks/>
          </p:cNvSpPr>
          <p:nvPr/>
        </p:nvSpPr>
        <p:spPr bwMode="auto">
          <a:xfrm>
            <a:off x="4275536" y="3127251"/>
            <a:ext cx="610791" cy="3914775"/>
          </a:xfrm>
          <a:custGeom>
            <a:avLst/>
            <a:gdLst>
              <a:gd name="T0" fmla="*/ 513 w 513"/>
              <a:gd name="T1" fmla="*/ 273 h 3288"/>
              <a:gd name="T2" fmla="*/ 258 w 513"/>
              <a:gd name="T3" fmla="*/ 0 h 3288"/>
              <a:gd name="T4" fmla="*/ 0 w 513"/>
              <a:gd name="T5" fmla="*/ 273 h 3288"/>
              <a:gd name="T6" fmla="*/ 157 w 513"/>
              <a:gd name="T7" fmla="*/ 273 h 3288"/>
              <a:gd name="T8" fmla="*/ 157 w 513"/>
              <a:gd name="T9" fmla="*/ 3288 h 3288"/>
              <a:gd name="T10" fmla="*/ 359 w 513"/>
              <a:gd name="T11" fmla="*/ 3288 h 3288"/>
              <a:gd name="T12" fmla="*/ 359 w 513"/>
              <a:gd name="T13" fmla="*/ 273 h 3288"/>
              <a:gd name="T14" fmla="*/ 513 w 513"/>
              <a:gd name="T15" fmla="*/ 273 h 3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288">
                <a:moveTo>
                  <a:pt x="513" y="273"/>
                </a:moveTo>
                <a:lnTo>
                  <a:pt x="258" y="0"/>
                </a:lnTo>
                <a:lnTo>
                  <a:pt x="0" y="273"/>
                </a:lnTo>
                <a:lnTo>
                  <a:pt x="157" y="273"/>
                </a:lnTo>
                <a:lnTo>
                  <a:pt x="157" y="3288"/>
                </a:lnTo>
                <a:lnTo>
                  <a:pt x="359" y="3288"/>
                </a:lnTo>
                <a:lnTo>
                  <a:pt x="359" y="273"/>
                </a:lnTo>
                <a:lnTo>
                  <a:pt x="513" y="273"/>
                </a:lnTo>
                <a:close/>
              </a:path>
            </a:pathLst>
          </a:custGeom>
          <a:solidFill>
            <a:schemeClr val="accent1"/>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0" name="Freeform 14"/>
          <p:cNvSpPr>
            <a:spLocks/>
          </p:cNvSpPr>
          <p:nvPr/>
        </p:nvSpPr>
        <p:spPr bwMode="auto">
          <a:xfrm>
            <a:off x="2343779" y="3702859"/>
            <a:ext cx="2114550" cy="3215879"/>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chemeClr val="accent3"/>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1" name="Freeform 16"/>
          <p:cNvSpPr>
            <a:spLocks/>
          </p:cNvSpPr>
          <p:nvPr/>
        </p:nvSpPr>
        <p:spPr bwMode="auto">
          <a:xfrm>
            <a:off x="4707665" y="3702859"/>
            <a:ext cx="2118122" cy="3215879"/>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chemeClr val="accent2"/>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2" name="Freeform 13"/>
          <p:cNvSpPr>
            <a:spLocks/>
          </p:cNvSpPr>
          <p:nvPr/>
        </p:nvSpPr>
        <p:spPr bwMode="auto">
          <a:xfrm>
            <a:off x="3060084" y="5185187"/>
            <a:ext cx="1158479" cy="1733549"/>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3" name="Freeform 15"/>
          <p:cNvSpPr>
            <a:spLocks/>
          </p:cNvSpPr>
          <p:nvPr/>
        </p:nvSpPr>
        <p:spPr bwMode="auto">
          <a:xfrm>
            <a:off x="4953194" y="5185187"/>
            <a:ext cx="1157288" cy="1733549"/>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grpSp>
        <p:nvGrpSpPr>
          <p:cNvPr id="27" name="26 Grup"/>
          <p:cNvGrpSpPr/>
          <p:nvPr/>
        </p:nvGrpSpPr>
        <p:grpSpPr>
          <a:xfrm>
            <a:off x="815955" y="5323006"/>
            <a:ext cx="2194613" cy="764389"/>
            <a:chOff x="815954" y="3992256"/>
            <a:chExt cx="2194613" cy="573292"/>
          </a:xfrm>
        </p:grpSpPr>
        <p:sp>
          <p:nvSpPr>
            <p:cNvPr id="66" name="TextBox 65"/>
            <p:cNvSpPr txBox="1"/>
            <p:nvPr/>
          </p:nvSpPr>
          <p:spPr>
            <a:xfrm>
              <a:off x="817080" y="3992256"/>
              <a:ext cx="2193487" cy="223403"/>
            </a:xfrm>
            <a:prstGeom prst="rect">
              <a:avLst/>
            </a:prstGeom>
            <a:noFill/>
          </p:spPr>
          <p:txBody>
            <a:bodyPr wrap="none" lIns="81630" tIns="40815" rIns="81630" bIns="40815" rtlCol="0">
              <a:spAutoFit/>
            </a:bodyPr>
            <a:lstStyle/>
            <a:p>
              <a:pPr algn="r"/>
              <a:r>
                <a:rPr lang="tr-TR" sz="1400" b="1" dirty="0" smtClean="0">
                  <a:latin typeface="+mj-lt"/>
                </a:rPr>
                <a:t>2017 En Düşük Başarı Sırası</a:t>
              </a:r>
              <a:endParaRPr lang="id-ID" sz="1400" b="1" dirty="0">
                <a:latin typeface="+mj-lt"/>
              </a:endParaRPr>
            </a:p>
          </p:txBody>
        </p:sp>
        <p:sp>
          <p:nvSpPr>
            <p:cNvPr id="18" name="17 Metin kutusu"/>
            <p:cNvSpPr txBox="1"/>
            <p:nvPr/>
          </p:nvSpPr>
          <p:spPr>
            <a:xfrm>
              <a:off x="815954" y="4188188"/>
              <a:ext cx="1662512" cy="377360"/>
            </a:xfrm>
            <a:prstGeom prst="rect">
              <a:avLst/>
            </a:prstGeom>
            <a:noFill/>
          </p:spPr>
          <p:txBody>
            <a:bodyPr wrap="square" lIns="71561" tIns="35780" rIns="71561" bIns="35780" rtlCol="0">
              <a:spAutoFit/>
            </a:bodyPr>
            <a:lstStyle/>
            <a:p>
              <a:pPr algn="ctr"/>
              <a:r>
                <a:rPr lang="tr-TR" sz="2800" b="1" dirty="0" smtClean="0">
                  <a:solidFill>
                    <a:srgbClr val="9999FF"/>
                  </a:solidFill>
                </a:rPr>
                <a:t>88.104</a:t>
              </a:r>
              <a:endParaRPr lang="tr-TR" sz="2800" b="1" dirty="0">
                <a:solidFill>
                  <a:srgbClr val="9999FF"/>
                </a:solidFill>
              </a:endParaRPr>
            </a:p>
          </p:txBody>
        </p:sp>
      </p:grpSp>
      <p:grpSp>
        <p:nvGrpSpPr>
          <p:cNvPr id="26" name="25 Grup"/>
          <p:cNvGrpSpPr/>
          <p:nvPr/>
        </p:nvGrpSpPr>
        <p:grpSpPr>
          <a:xfrm>
            <a:off x="447887" y="3559620"/>
            <a:ext cx="1787926" cy="1090943"/>
            <a:chOff x="447886" y="2669715"/>
            <a:chExt cx="1787926" cy="818207"/>
          </a:xfrm>
        </p:grpSpPr>
        <p:sp>
          <p:nvSpPr>
            <p:cNvPr id="64" name="TextBox 63"/>
            <p:cNvSpPr txBox="1"/>
            <p:nvPr/>
          </p:nvSpPr>
          <p:spPr>
            <a:xfrm>
              <a:off x="447886" y="2669715"/>
              <a:ext cx="1787926" cy="384985"/>
            </a:xfrm>
            <a:prstGeom prst="rect">
              <a:avLst/>
            </a:prstGeom>
            <a:noFill/>
          </p:spPr>
          <p:txBody>
            <a:bodyPr wrap="none" lIns="81630" tIns="40815" rIns="81630" bIns="40815" rtlCol="0">
              <a:spAutoFit/>
            </a:bodyPr>
            <a:lstStyle/>
            <a:p>
              <a:pPr algn="ctr"/>
              <a:r>
                <a:rPr lang="tr-TR" sz="1400" b="1" dirty="0" smtClean="0">
                  <a:latin typeface="+mj-lt"/>
                </a:rPr>
                <a:t>2018 Tahmini</a:t>
              </a:r>
            </a:p>
            <a:p>
              <a:pPr algn="ctr"/>
              <a:r>
                <a:rPr lang="tr-TR" sz="1400" b="1" dirty="0" smtClean="0">
                  <a:latin typeface="+mj-lt"/>
                </a:rPr>
                <a:t>En Düşük Başarı Sırası</a:t>
              </a:r>
              <a:endParaRPr lang="id-ID" sz="1400" b="1" dirty="0">
                <a:latin typeface="+mj-lt"/>
              </a:endParaRPr>
            </a:p>
          </p:txBody>
        </p:sp>
        <p:sp>
          <p:nvSpPr>
            <p:cNvPr id="19" name="18 Metin kutusu"/>
            <p:cNvSpPr txBox="1"/>
            <p:nvPr/>
          </p:nvSpPr>
          <p:spPr>
            <a:xfrm>
              <a:off x="569655" y="3110563"/>
              <a:ext cx="1539363" cy="377359"/>
            </a:xfrm>
            <a:prstGeom prst="rect">
              <a:avLst/>
            </a:prstGeom>
            <a:noFill/>
          </p:spPr>
          <p:txBody>
            <a:bodyPr wrap="square" lIns="71561" tIns="35780" rIns="71561" bIns="35780" rtlCol="0">
              <a:spAutoFit/>
            </a:bodyPr>
            <a:lstStyle/>
            <a:p>
              <a:pPr algn="ctr"/>
              <a:r>
                <a:rPr lang="tr-TR" sz="2800" b="1" dirty="0" smtClean="0">
                  <a:solidFill>
                    <a:srgbClr val="FF9900"/>
                  </a:solidFill>
                </a:rPr>
                <a:t>139.700</a:t>
              </a:r>
              <a:endParaRPr lang="tr-TR" sz="2500" b="1" dirty="0">
                <a:solidFill>
                  <a:srgbClr val="FF9900"/>
                </a:solidFill>
              </a:endParaRPr>
            </a:p>
          </p:txBody>
        </p:sp>
      </p:grpSp>
      <p:grpSp>
        <p:nvGrpSpPr>
          <p:cNvPr id="25" name="24 Grup"/>
          <p:cNvGrpSpPr/>
          <p:nvPr/>
        </p:nvGrpSpPr>
        <p:grpSpPr>
          <a:xfrm>
            <a:off x="3481057" y="2254987"/>
            <a:ext cx="2160272" cy="818776"/>
            <a:chOff x="3481057" y="1691241"/>
            <a:chExt cx="2160272" cy="614082"/>
          </a:xfrm>
        </p:grpSpPr>
        <p:sp>
          <p:nvSpPr>
            <p:cNvPr id="68" name="TextBox 67"/>
            <p:cNvSpPr txBox="1"/>
            <p:nvPr/>
          </p:nvSpPr>
          <p:spPr>
            <a:xfrm>
              <a:off x="3481057" y="2081920"/>
              <a:ext cx="2160272" cy="223403"/>
            </a:xfrm>
            <a:prstGeom prst="rect">
              <a:avLst/>
            </a:prstGeom>
            <a:noFill/>
          </p:spPr>
          <p:txBody>
            <a:bodyPr wrap="none" lIns="81630" tIns="40815" rIns="81630" bIns="40815" rtlCol="0">
              <a:spAutoFit/>
            </a:bodyPr>
            <a:lstStyle/>
            <a:p>
              <a:pPr algn="ctr"/>
              <a:r>
                <a:rPr lang="tr-TR" sz="1400" b="1" dirty="0" smtClean="0">
                  <a:latin typeface="+mj-lt"/>
                </a:rPr>
                <a:t>2018 En Küçük Başarı Puan</a:t>
              </a:r>
              <a:endParaRPr lang="id-ID" sz="1400" b="1" dirty="0">
                <a:latin typeface="+mj-lt"/>
              </a:endParaRPr>
            </a:p>
          </p:txBody>
        </p:sp>
        <p:sp>
          <p:nvSpPr>
            <p:cNvPr id="20" name="19 Metin kutusu"/>
            <p:cNvSpPr txBox="1"/>
            <p:nvPr/>
          </p:nvSpPr>
          <p:spPr>
            <a:xfrm>
              <a:off x="3894680" y="1691241"/>
              <a:ext cx="1539363" cy="377360"/>
            </a:xfrm>
            <a:prstGeom prst="rect">
              <a:avLst/>
            </a:prstGeom>
            <a:noFill/>
          </p:spPr>
          <p:txBody>
            <a:bodyPr wrap="square" lIns="71561" tIns="35780" rIns="71561" bIns="35780" rtlCol="0">
              <a:spAutoFit/>
            </a:bodyPr>
            <a:lstStyle/>
            <a:p>
              <a:r>
                <a:rPr lang="tr-TR" sz="2800" b="1" dirty="0" smtClean="0">
                  <a:solidFill>
                    <a:schemeClr val="accent1">
                      <a:lumMod val="75000"/>
                    </a:schemeClr>
                  </a:solidFill>
                </a:rPr>
                <a:t>311,65*</a:t>
              </a:r>
              <a:endParaRPr lang="tr-TR" sz="2800" dirty="0">
                <a:solidFill>
                  <a:schemeClr val="accent1">
                    <a:lumMod val="75000"/>
                  </a:schemeClr>
                </a:solidFill>
              </a:endParaRPr>
            </a:p>
          </p:txBody>
        </p:sp>
      </p:grpSp>
      <p:grpSp>
        <p:nvGrpSpPr>
          <p:cNvPr id="23" name="22 Grup"/>
          <p:cNvGrpSpPr/>
          <p:nvPr/>
        </p:nvGrpSpPr>
        <p:grpSpPr>
          <a:xfrm>
            <a:off x="6633038" y="3332990"/>
            <a:ext cx="1539363" cy="816523"/>
            <a:chOff x="6633037" y="2499742"/>
            <a:chExt cx="1539363" cy="612392"/>
          </a:xfrm>
        </p:grpSpPr>
        <p:sp>
          <p:nvSpPr>
            <p:cNvPr id="60" name="TextBox 59"/>
            <p:cNvSpPr txBox="1"/>
            <p:nvPr/>
          </p:nvSpPr>
          <p:spPr>
            <a:xfrm>
              <a:off x="6911833" y="2865648"/>
              <a:ext cx="1008034" cy="246486"/>
            </a:xfrm>
            <a:prstGeom prst="rect">
              <a:avLst/>
            </a:prstGeom>
            <a:noFill/>
          </p:spPr>
          <p:txBody>
            <a:bodyPr wrap="none" lIns="81630" tIns="40815" rIns="81630" bIns="40815" rtlCol="0">
              <a:spAutoFit/>
            </a:bodyPr>
            <a:lstStyle/>
            <a:p>
              <a:r>
                <a:rPr lang="tr-TR" sz="1600" b="1" dirty="0" smtClean="0">
                  <a:latin typeface="+mj-lt"/>
                </a:rPr>
                <a:t>Puan türü</a:t>
              </a:r>
              <a:endParaRPr lang="id-ID" sz="1600" b="1" dirty="0">
                <a:latin typeface="+mj-lt"/>
              </a:endParaRPr>
            </a:p>
          </p:txBody>
        </p:sp>
        <p:sp>
          <p:nvSpPr>
            <p:cNvPr id="21" name="20 Metin kutusu"/>
            <p:cNvSpPr txBox="1"/>
            <p:nvPr/>
          </p:nvSpPr>
          <p:spPr>
            <a:xfrm>
              <a:off x="6633037" y="2499742"/>
              <a:ext cx="1539363" cy="377359"/>
            </a:xfrm>
            <a:prstGeom prst="rect">
              <a:avLst/>
            </a:prstGeom>
            <a:noFill/>
          </p:spPr>
          <p:txBody>
            <a:bodyPr wrap="square" lIns="71561" tIns="35780" rIns="71561" bIns="35780" rtlCol="0">
              <a:spAutoFit/>
            </a:bodyPr>
            <a:lstStyle/>
            <a:p>
              <a:pPr algn="ctr"/>
              <a:r>
                <a:rPr lang="tr-TR" sz="2800" b="1" dirty="0" smtClean="0">
                  <a:solidFill>
                    <a:schemeClr val="accent2">
                      <a:lumMod val="75000"/>
                    </a:schemeClr>
                  </a:solidFill>
                </a:rPr>
                <a:t>SAYISAL</a:t>
              </a:r>
              <a:endParaRPr lang="tr-TR" sz="2800" b="1" dirty="0">
                <a:solidFill>
                  <a:schemeClr val="accent2">
                    <a:lumMod val="75000"/>
                  </a:schemeClr>
                </a:solidFill>
              </a:endParaRPr>
            </a:p>
          </p:txBody>
        </p:sp>
      </p:grpSp>
      <p:grpSp>
        <p:nvGrpSpPr>
          <p:cNvPr id="24" name="23 Grup"/>
          <p:cNvGrpSpPr/>
          <p:nvPr/>
        </p:nvGrpSpPr>
        <p:grpSpPr>
          <a:xfrm>
            <a:off x="6071339" y="5323006"/>
            <a:ext cx="2886882" cy="764389"/>
            <a:chOff x="6071339" y="3992256"/>
            <a:chExt cx="2886882" cy="573292"/>
          </a:xfrm>
        </p:grpSpPr>
        <p:sp>
          <p:nvSpPr>
            <p:cNvPr id="62" name="TextBox 61"/>
            <p:cNvSpPr txBox="1"/>
            <p:nvPr/>
          </p:nvSpPr>
          <p:spPr>
            <a:xfrm>
              <a:off x="6071339" y="3992256"/>
              <a:ext cx="2886882" cy="246486"/>
            </a:xfrm>
            <a:prstGeom prst="rect">
              <a:avLst/>
            </a:prstGeom>
            <a:noFill/>
          </p:spPr>
          <p:txBody>
            <a:bodyPr wrap="none" lIns="81630" tIns="40815" rIns="81630" bIns="40815" rtlCol="0">
              <a:spAutoFit/>
            </a:bodyPr>
            <a:lstStyle/>
            <a:p>
              <a:r>
                <a:rPr lang="tr-TR" sz="1600" b="1" dirty="0" smtClean="0">
                  <a:latin typeface="+mj-lt"/>
                </a:rPr>
                <a:t>2018 Türkiye Toplam Kontenjanı</a:t>
              </a:r>
              <a:endParaRPr lang="id-ID" sz="1600" b="1" dirty="0">
                <a:latin typeface="+mj-lt"/>
              </a:endParaRPr>
            </a:p>
          </p:txBody>
        </p:sp>
        <p:sp>
          <p:nvSpPr>
            <p:cNvPr id="22" name="21 Metin kutusu"/>
            <p:cNvSpPr txBox="1"/>
            <p:nvPr/>
          </p:nvSpPr>
          <p:spPr>
            <a:xfrm>
              <a:off x="6419236" y="4188188"/>
              <a:ext cx="1724087" cy="377360"/>
            </a:xfrm>
            <a:prstGeom prst="rect">
              <a:avLst/>
            </a:prstGeom>
            <a:noFill/>
          </p:spPr>
          <p:txBody>
            <a:bodyPr wrap="square" lIns="71561" tIns="35780" rIns="71561" bIns="35780" rtlCol="0">
              <a:spAutoFit/>
            </a:bodyPr>
            <a:lstStyle/>
            <a:p>
              <a:pPr algn="ctr"/>
              <a:r>
                <a:rPr lang="tr-TR" sz="2800" b="1" dirty="0" smtClean="0">
                  <a:solidFill>
                    <a:srgbClr val="00B0F0"/>
                  </a:solidFill>
                </a:rPr>
                <a:t>8.674</a:t>
              </a:r>
              <a:endParaRPr lang="tr-TR" sz="2800" b="1" dirty="0">
                <a:solidFill>
                  <a:srgbClr val="00B0F0"/>
                </a:solidFill>
              </a:endParaRPr>
            </a:p>
          </p:txBody>
        </p:sp>
      </p:grpSp>
      <p:pic>
        <p:nvPicPr>
          <p:cNvPr id="36" name="35 Resim" descr="LOGOSON7.png"/>
          <p:cNvPicPr>
            <a:picLocks noChangeAspect="1"/>
          </p:cNvPicPr>
          <p:nvPr/>
        </p:nvPicPr>
        <p:blipFill>
          <a:blip r:embed="rId4" cstate="print"/>
          <a:stretch>
            <a:fillRect/>
          </a:stretch>
        </p:blipFill>
        <p:spPr>
          <a:xfrm>
            <a:off x="7650728" y="6106737"/>
            <a:ext cx="1274285" cy="630924"/>
          </a:xfrm>
          <a:prstGeom prst="rect">
            <a:avLst/>
          </a:prstGeom>
        </p:spPr>
      </p:pic>
      <p:sp>
        <p:nvSpPr>
          <p:cNvPr id="37" name="36 Altbilgi Yer Tutucusu"/>
          <p:cNvSpPr>
            <a:spLocks noGrp="1"/>
          </p:cNvSpPr>
          <p:nvPr>
            <p:ph type="ftr" sz="quarter" idx="11"/>
          </p:nvPr>
        </p:nvSpPr>
        <p:spPr>
          <a:xfrm>
            <a:off x="138634" y="6492876"/>
            <a:ext cx="2895600" cy="365125"/>
          </a:xfrm>
        </p:spPr>
        <p:txBody>
          <a:bodyPr/>
          <a:lstStyle/>
          <a:p>
            <a:r>
              <a:rPr lang="tr-TR" b="1" dirty="0" smtClean="0">
                <a:solidFill>
                  <a:schemeClr val="tx1">
                    <a:lumMod val="75000"/>
                    <a:lumOff val="25000"/>
                  </a:schemeClr>
                </a:solidFill>
              </a:rPr>
              <a:t>www.rehberlikservisim.com</a:t>
            </a:r>
            <a:endParaRPr lang="tr-TR" b="1" dirty="0">
              <a:solidFill>
                <a:schemeClr val="tx1">
                  <a:lumMod val="75000"/>
                  <a:lumOff val="25000"/>
                </a:schemeClr>
              </a:solidFill>
            </a:endParaRPr>
          </a:p>
        </p:txBody>
      </p:sp>
      <p:sp>
        <p:nvSpPr>
          <p:cNvPr id="38" name="37 Metin kutusu"/>
          <p:cNvSpPr txBox="1"/>
          <p:nvPr/>
        </p:nvSpPr>
        <p:spPr>
          <a:xfrm>
            <a:off x="3094212" y="1339061"/>
            <a:ext cx="4259172" cy="364647"/>
          </a:xfrm>
          <a:prstGeom prst="rect">
            <a:avLst/>
          </a:prstGeom>
          <a:noFill/>
        </p:spPr>
        <p:txBody>
          <a:bodyPr wrap="none" lIns="71561" tIns="35780" rIns="71561" bIns="35780" rtlCol="0">
            <a:spAutoFit/>
          </a:bodyPr>
          <a:lstStyle/>
          <a:p>
            <a:r>
              <a:rPr lang="tr-TR" sz="1900" b="1" dirty="0" smtClean="0">
                <a:solidFill>
                  <a:schemeClr val="accent1">
                    <a:lumMod val="75000"/>
                  </a:schemeClr>
                </a:solidFill>
              </a:rPr>
              <a:t>*Siirt Güzel Sanatlar ve Tasarım Fakültesi</a:t>
            </a:r>
            <a:endParaRPr lang="tr-TR" sz="1900" b="1" dirty="0">
              <a:solidFill>
                <a:schemeClr val="accent1">
                  <a:lumMod val="75000"/>
                </a:schemeClr>
              </a:solidFill>
            </a:endParaRPr>
          </a:p>
        </p:txBody>
      </p:sp>
    </p:spTree>
    <p:extLst>
      <p:ext uri="{BB962C8B-B14F-4D97-AF65-F5344CB8AC3E}">
        <p14:creationId xmlns:p14="http://schemas.microsoft.com/office/powerpoint/2010/main" val="112774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up)">
                                      <p:cBhvr>
                                        <p:cTn id="8" dur="500"/>
                                        <p:tgtEl>
                                          <p:spTgt spid="49"/>
                                        </p:tgtEl>
                                      </p:cBhvr>
                                    </p:animEffect>
                                  </p:childTnLst>
                                </p:cTn>
                              </p:par>
                              <p:par>
                                <p:cTn id="9" presetID="12" presetClass="entr" presetSubtype="4" fill="hold" grpId="0" nodeType="withEffect">
                                  <p:stCondLst>
                                    <p:cond delay="25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ppt_y</p:attrName>
                                        </p:attrNameLst>
                                      </p:cBhvr>
                                      <p:tavLst>
                                        <p:tav tm="0">
                                          <p:val>
                                            <p:strVal val="#ppt_y+#ppt_h*1.125000"/>
                                          </p:val>
                                        </p:tav>
                                        <p:tav tm="100000">
                                          <p:val>
                                            <p:strVal val="#ppt_y"/>
                                          </p:val>
                                        </p:tav>
                                      </p:tavLst>
                                    </p:anim>
                                    <p:animEffect transition="in" filter="wipe(up)">
                                      <p:cBhvr>
                                        <p:cTn id="12" dur="500"/>
                                        <p:tgtEl>
                                          <p:spTgt spid="50"/>
                                        </p:tgtEl>
                                      </p:cBhvr>
                                    </p:animEffect>
                                  </p:childTnLst>
                                </p:cTn>
                              </p:par>
                              <p:par>
                                <p:cTn id="13" presetID="12" presetClass="entr" presetSubtype="4" fill="hold" grpId="0"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p:tgtEl>
                                          <p:spTgt spid="51"/>
                                        </p:tgtEl>
                                        <p:attrNameLst>
                                          <p:attrName>ppt_y</p:attrName>
                                        </p:attrNameLst>
                                      </p:cBhvr>
                                      <p:tavLst>
                                        <p:tav tm="0">
                                          <p:val>
                                            <p:strVal val="#ppt_y+#ppt_h*1.125000"/>
                                          </p:val>
                                        </p:tav>
                                        <p:tav tm="100000">
                                          <p:val>
                                            <p:strVal val="#ppt_y"/>
                                          </p:val>
                                        </p:tav>
                                      </p:tavLst>
                                    </p:anim>
                                    <p:animEffect transition="in" filter="wipe(up)">
                                      <p:cBhvr>
                                        <p:cTn id="16" dur="500"/>
                                        <p:tgtEl>
                                          <p:spTgt spid="51"/>
                                        </p:tgtEl>
                                      </p:cBhvr>
                                    </p:animEffect>
                                  </p:childTnLst>
                                </p:cTn>
                              </p:par>
                              <p:par>
                                <p:cTn id="17" presetID="12" presetClass="entr" presetSubtype="4"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up)">
                                      <p:cBhvr>
                                        <p:cTn id="20" dur="500"/>
                                        <p:tgtEl>
                                          <p:spTgt spid="52"/>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up)">
                                      <p:cBhvr>
                                        <p:cTn id="24" dur="500"/>
                                        <p:tgtEl>
                                          <p:spTgt spid="53"/>
                                        </p:tgtEl>
                                      </p:cBhvr>
                                    </p:animEffect>
                                  </p:childTnLst>
                                </p:cTn>
                              </p:par>
                            </p:childTnLst>
                          </p:cTn>
                        </p:par>
                        <p:par>
                          <p:cTn id="25" fill="hold">
                            <p:stCondLst>
                              <p:cond delay="1000"/>
                            </p:stCondLst>
                            <p:childTnLst>
                              <p:par>
                                <p:cTn id="26" presetID="2" presetClass="entr" presetSubtype="2"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1000" fill="hold"/>
                                        <p:tgtEl>
                                          <p:spTgt spid="23"/>
                                        </p:tgtEl>
                                        <p:attrNameLst>
                                          <p:attrName>ppt_x</p:attrName>
                                        </p:attrNameLst>
                                      </p:cBhvr>
                                      <p:tavLst>
                                        <p:tav tm="0">
                                          <p:val>
                                            <p:strVal val="1+#ppt_w/2"/>
                                          </p:val>
                                        </p:tav>
                                        <p:tav tm="100000">
                                          <p:val>
                                            <p:strVal val="#ppt_x"/>
                                          </p:val>
                                        </p:tav>
                                      </p:tavLst>
                                    </p:anim>
                                    <p:anim calcmode="lin" valueType="num">
                                      <p:cBhvr additive="base">
                                        <p:cTn id="29" dur="10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1"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1000" fill="hold"/>
                                        <p:tgtEl>
                                          <p:spTgt spid="25"/>
                                        </p:tgtEl>
                                        <p:attrNameLst>
                                          <p:attrName>ppt_x</p:attrName>
                                        </p:attrNameLst>
                                      </p:cBhvr>
                                      <p:tavLst>
                                        <p:tav tm="0">
                                          <p:val>
                                            <p:strVal val="#ppt_x"/>
                                          </p:val>
                                        </p:tav>
                                        <p:tav tm="100000">
                                          <p:val>
                                            <p:strVal val="#ppt_x"/>
                                          </p:val>
                                        </p:tav>
                                      </p:tavLst>
                                    </p:anim>
                                    <p:anim calcmode="lin" valueType="num">
                                      <p:cBhvr additive="base">
                                        <p:cTn id="34" dur="1000" fill="hold"/>
                                        <p:tgtEl>
                                          <p:spTgt spid="25"/>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2" presetClass="entr" presetSubtype="8"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0-#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12"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1000" fill="hold"/>
                                        <p:tgtEl>
                                          <p:spTgt spid="27"/>
                                        </p:tgtEl>
                                        <p:attrNameLst>
                                          <p:attrName>ppt_x</p:attrName>
                                        </p:attrNameLst>
                                      </p:cBhvr>
                                      <p:tavLst>
                                        <p:tav tm="0">
                                          <p:val>
                                            <p:strVal val="0-#ppt_w/2"/>
                                          </p:val>
                                        </p:tav>
                                        <p:tav tm="100000">
                                          <p:val>
                                            <p:strVal val="#ppt_x"/>
                                          </p:val>
                                        </p:tav>
                                      </p:tavLst>
                                    </p:anim>
                                    <p:anim calcmode="lin" valueType="num">
                                      <p:cBhvr additive="base">
                                        <p:cTn id="44" dur="1000" fill="hold"/>
                                        <p:tgtEl>
                                          <p:spTgt spid="27"/>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6"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1000" fill="hold"/>
                                        <p:tgtEl>
                                          <p:spTgt spid="24"/>
                                        </p:tgtEl>
                                        <p:attrNameLst>
                                          <p:attrName>ppt_x</p:attrName>
                                        </p:attrNameLst>
                                      </p:cBhvr>
                                      <p:tavLst>
                                        <p:tav tm="0">
                                          <p:val>
                                            <p:strVal val="1+#ppt_w/2"/>
                                          </p:val>
                                        </p:tav>
                                        <p:tav tm="100000">
                                          <p:val>
                                            <p:strVal val="#ppt_x"/>
                                          </p:val>
                                        </p:tav>
                                      </p:tavLst>
                                    </p:anim>
                                    <p:anim calcmode="lin" valueType="num">
                                      <p:cBhvr additive="base">
                                        <p:cTn id="49" dur="1000" fill="hold"/>
                                        <p:tgtEl>
                                          <p:spTgt spid="24"/>
                                        </p:tgtEl>
                                        <p:attrNameLst>
                                          <p:attrName>ppt_y</p:attrName>
                                        </p:attrNameLst>
                                      </p:cBhvr>
                                      <p:tavLst>
                                        <p:tav tm="0">
                                          <p:val>
                                            <p:strVal val="1+#ppt_h/2"/>
                                          </p:val>
                                        </p:tav>
                                        <p:tav tm="100000">
                                          <p:val>
                                            <p:strVal val="#ppt_y"/>
                                          </p:val>
                                        </p:tav>
                                      </p:tavLst>
                                    </p:anim>
                                  </p:childTnLst>
                                </p:cTn>
                              </p:par>
                            </p:childTnLst>
                          </p:cTn>
                        </p:par>
                        <p:par>
                          <p:cTn id="50" fill="hold">
                            <p:stCondLst>
                              <p:cond delay="5500"/>
                            </p:stCondLst>
                            <p:childTnLst>
                              <p:par>
                                <p:cTn id="51" presetID="8" presetClass="entr" presetSubtype="16"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diamond(in)">
                                      <p:cBhvr>
                                        <p:cTn id="53"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394"/>
            <a:ext cx="9144000" cy="768085"/>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smtClean="0"/>
              <a:t>MİMARLIK</a:t>
            </a:r>
            <a:endParaRPr lang="id-ID" sz="2800" dirty="0"/>
          </a:p>
        </p:txBody>
      </p:sp>
      <p:grpSp>
        <p:nvGrpSpPr>
          <p:cNvPr id="3" name="Group 18"/>
          <p:cNvGrpSpPr/>
          <p:nvPr/>
        </p:nvGrpSpPr>
        <p:grpSpPr>
          <a:xfrm>
            <a:off x="179512" y="740703"/>
            <a:ext cx="8856984" cy="1632180"/>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2">
                    <a:lumMod val="7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8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Programın Amacı:</a:t>
              </a:r>
              <a:r>
                <a:rPr lang="tr-TR" sz="1800" dirty="0" smtClean="0">
                  <a:solidFill>
                    <a:schemeClr val="tx2">
                      <a:lumMod val="75000"/>
                    </a:schemeClr>
                  </a:solidFill>
                </a:rPr>
                <a:t> </a:t>
              </a:r>
              <a:r>
                <a:rPr lang="tr-TR" sz="2000" dirty="0" smtClean="0">
                  <a:solidFill>
                    <a:schemeClr val="tx2">
                      <a:lumMod val="75000"/>
                    </a:schemeClr>
                  </a:solidFill>
                </a:rPr>
                <a:t>Mimarlık programı, her çeşit binanın isteğe ve olanaklara göre plan ve projelerinin hazırlanması, yapımının denetlenmesi konularında eğitim yapar.</a:t>
              </a:r>
              <a:endParaRPr lang="id-ID" sz="2000" dirty="0">
                <a:solidFill>
                  <a:schemeClr val="tx2">
                    <a:lumMod val="75000"/>
                  </a:schemeClr>
                </a:solidFill>
              </a:endParaRPr>
            </a:p>
          </p:txBody>
        </p:sp>
      </p:grpSp>
      <p:sp>
        <p:nvSpPr>
          <p:cNvPr id="39" name="38 Altbilgi Yer Tutucusu"/>
          <p:cNvSpPr>
            <a:spLocks noGrp="1"/>
          </p:cNvSpPr>
          <p:nvPr>
            <p:ph type="ftr" sz="quarter" idx="11"/>
          </p:nvPr>
        </p:nvSpPr>
        <p:spPr>
          <a:xfrm>
            <a:off x="323528" y="6501342"/>
            <a:ext cx="2895600" cy="365125"/>
          </a:xfrm>
        </p:spPr>
        <p:txBody>
          <a:bodyPr/>
          <a:lstStyle/>
          <a:p>
            <a:r>
              <a:rPr lang="tr-TR" dirty="0" smtClean="0"/>
              <a:t>www.rehberlikservisim.com</a:t>
            </a:r>
            <a:endParaRPr lang="tr-TR" dirty="0"/>
          </a:p>
        </p:txBody>
      </p:sp>
      <p:grpSp>
        <p:nvGrpSpPr>
          <p:cNvPr id="4" name="22 Grup"/>
          <p:cNvGrpSpPr/>
          <p:nvPr/>
        </p:nvGrpSpPr>
        <p:grpSpPr>
          <a:xfrm>
            <a:off x="179512" y="2468894"/>
            <a:ext cx="8856984" cy="1344149"/>
            <a:chOff x="395536" y="771551"/>
            <a:chExt cx="8424936" cy="1296141"/>
          </a:xfrm>
        </p:grpSpPr>
        <p:grpSp>
          <p:nvGrpSpPr>
            <p:cNvPr id="5" name="Group 30"/>
            <p:cNvGrpSpPr/>
            <p:nvPr/>
          </p:nvGrpSpPr>
          <p:grpSpPr>
            <a:xfrm>
              <a:off x="395536" y="771551"/>
              <a:ext cx="8424936" cy="1296141"/>
              <a:chOff x="4437053" y="2361717"/>
              <a:chExt cx="1515768" cy="1570953"/>
            </a:xfrm>
          </p:grpSpPr>
          <p:grpSp>
            <p:nvGrpSpPr>
              <p:cNvPr id="6" name="Group 8"/>
              <p:cNvGrpSpPr/>
              <p:nvPr/>
            </p:nvGrpSpPr>
            <p:grpSpPr>
              <a:xfrm>
                <a:off x="4437053" y="2361717"/>
                <a:ext cx="1515768" cy="1570953"/>
                <a:chOff x="1934067" y="2570685"/>
                <a:chExt cx="1941921" cy="2012621"/>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2" name="Rounded Rectangle 7"/>
                <p:cNvSpPr/>
                <p:nvPr/>
              </p:nvSpPr>
              <p:spPr>
                <a:xfrm>
                  <a:off x="1934067" y="2570685"/>
                  <a:ext cx="1941921" cy="19419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10" name="TextBox 9"/>
              <p:cNvSpPr txBox="1"/>
              <p:nvPr/>
            </p:nvSpPr>
            <p:spPr>
              <a:xfrm>
                <a:off x="4509642" y="2419043"/>
                <a:ext cx="1356516" cy="358178"/>
              </a:xfrm>
              <a:prstGeom prst="roundRect">
                <a:avLst/>
              </a:prstGeom>
              <a:noFill/>
            </p:spPr>
            <p:txBody>
              <a:bodyPr wrap="square" rtlCol="0">
                <a:spAutoFit/>
              </a:bodyPr>
              <a:lstStyle/>
              <a:p>
                <a:pPr algn="ctr"/>
                <a:endParaRPr lang="id-ID" sz="1200" b="1" dirty="0">
                  <a:solidFill>
                    <a:schemeClr val="bg1"/>
                  </a:solidFill>
                </a:endParaRPr>
              </a:p>
            </p:txBody>
          </p:sp>
        </p:grpSp>
        <p:sp>
          <p:nvSpPr>
            <p:cNvPr id="43" name="42 Dikdörtgen"/>
            <p:cNvSpPr/>
            <p:nvPr/>
          </p:nvSpPr>
          <p:spPr>
            <a:xfrm>
              <a:off x="467544" y="771551"/>
              <a:ext cx="8208912" cy="1157458"/>
            </a:xfrm>
            <a:prstGeom prst="rect">
              <a:avLst/>
            </a:prstGeom>
          </p:spPr>
          <p:txBody>
            <a:bodyPr wrap="square">
              <a:spAutoFit/>
            </a:bodyPr>
            <a:lstStyle/>
            <a:p>
              <a:pPr algn="just"/>
              <a:r>
                <a:rPr lang="tr-T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dirty="0" smtClean="0"/>
                <a:t>Mimarlık programında genel matematik, bina fiziği, mimari çizime giriş gibi temel mimarlık dersleri verilir. Daha sonraki yıllarda ise temeli daha çok tasarıma, yani plan çizimine dayalı, daha kapsamlı ve ileri düzeydeki mimari bilgileri içeren dersler okutulur.</a:t>
              </a:r>
              <a:endParaRPr lang="tr-TR" dirty="0"/>
            </a:p>
          </p:txBody>
        </p:sp>
      </p:grpSp>
      <p:grpSp>
        <p:nvGrpSpPr>
          <p:cNvPr id="7" name="13 Grup"/>
          <p:cNvGrpSpPr/>
          <p:nvPr/>
        </p:nvGrpSpPr>
        <p:grpSpPr>
          <a:xfrm>
            <a:off x="471232" y="3052807"/>
            <a:ext cx="8629882" cy="417743"/>
            <a:chOff x="467544" y="818850"/>
            <a:chExt cx="8208912" cy="213202"/>
          </a:xfrm>
        </p:grpSpPr>
        <p:sp>
          <p:nvSpPr>
            <p:cNvPr id="18" name="TextBox 9"/>
            <p:cNvSpPr txBox="1"/>
            <p:nvPr/>
          </p:nvSpPr>
          <p:spPr>
            <a:xfrm>
              <a:off x="798999" y="818850"/>
              <a:ext cx="7539781" cy="156410"/>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188495"/>
            </a:xfrm>
            <a:prstGeom prst="rect">
              <a:avLst/>
            </a:prstGeom>
          </p:spPr>
          <p:txBody>
            <a:bodyPr wrap="square">
              <a:spAutoFit/>
            </a:bodyPr>
            <a:lstStyle/>
            <a:p>
              <a:pPr algn="just"/>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8" name="23 Grup"/>
          <p:cNvGrpSpPr/>
          <p:nvPr/>
        </p:nvGrpSpPr>
        <p:grpSpPr>
          <a:xfrm>
            <a:off x="179512" y="3909053"/>
            <a:ext cx="8856984" cy="2596720"/>
            <a:chOff x="395536" y="771550"/>
            <a:chExt cx="8424936" cy="1296145"/>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185406"/>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921754"/>
            </a:xfrm>
            <a:prstGeom prst="rect">
              <a:avLst/>
            </a:prstGeom>
          </p:spPr>
          <p:txBody>
            <a:bodyPr wrap="square">
              <a:spAutoFit/>
            </a:bodyPr>
            <a:lstStyle/>
            <a:p>
              <a:pPr algn="just"/>
              <a:r>
                <a:rPr lang="tr-T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 </a:t>
              </a:r>
              <a:r>
                <a:rPr lang="tr-TR" sz="1600" dirty="0" smtClean="0"/>
                <a:t>Bu alanda eğitim görmek isteyen lise öğrencileri kendilerini, matematik, fizik, resim ve sosyal bilimler (sosyoloji, tarih, sanat tarihi, insan bilimleri ve kültür) alanlarında iyi yetiştirmelidirler. İyi bir mimar, hem sanat ve sosyal bilimlerle ilgili, hem de iş hayatının özelliklerini tanıyan kişidir. Bu nedenle kişinin üstün bir genel akademik yetenek yanında uzay ilişkilerini görebilme (cisimlerin uzayda alacakları durumları göz önünde canlandırabilme), düzgün şekil çizebilme gücüne sahip, yaratıcı bir kimse olması gereklidir. Ayrıca kişinin iş-ticaret konusunda bilgili, başka insanlarla işbirliği yapabilmek için uyumlu bir kimse olması çalışma hayatında başarısını artırabilir.</a:t>
              </a:r>
              <a:endParaRPr lang="tr-TR" sz="1400" dirty="0"/>
            </a:p>
          </p:txBody>
        </p:sp>
      </p:grpSp>
    </p:spTree>
    <p:extLst>
      <p:ext uri="{BB962C8B-B14F-4D97-AF65-F5344CB8AC3E}">
        <p14:creationId xmlns:p14="http://schemas.microsoft.com/office/powerpoint/2010/main" val="111709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394"/>
            <a:ext cx="9144000" cy="768085"/>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b="1" dirty="0" smtClean="0"/>
              <a:t>MİMARLIK</a:t>
            </a:r>
            <a:endParaRPr lang="id-ID" dirty="0"/>
          </a:p>
        </p:txBody>
      </p:sp>
      <p:grpSp>
        <p:nvGrpSpPr>
          <p:cNvPr id="3" name="Group 27"/>
          <p:cNvGrpSpPr/>
          <p:nvPr/>
        </p:nvGrpSpPr>
        <p:grpSpPr>
          <a:xfrm>
            <a:off x="107504" y="1028732"/>
            <a:ext cx="4464496" cy="5472597"/>
            <a:chOff x="6337108" y="2156584"/>
            <a:chExt cx="1540216" cy="1543865"/>
          </a:xfrm>
        </p:grpSpPr>
        <p:grpSp>
          <p:nvGrpSpPr>
            <p:cNvPr id="4" name="Group 13"/>
            <p:cNvGrpSpPr/>
            <p:nvPr/>
          </p:nvGrpSpPr>
          <p:grpSpPr>
            <a:xfrm>
              <a:off x="6337108" y="2156584"/>
              <a:ext cx="1540216" cy="1543865"/>
              <a:chOff x="3948362" y="2605388"/>
              <a:chExt cx="1973242" cy="1977918"/>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7" name="Rounded Rectangle 12"/>
              <p:cNvSpPr/>
              <p:nvPr/>
            </p:nvSpPr>
            <p:spPr>
              <a:xfrm>
                <a:off x="3948362" y="2605388"/>
                <a:ext cx="1941921" cy="1941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sz="11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endParaRPr>
              </a:p>
              <a:p>
                <a:pPr algn="just"/>
                <a:r>
                  <a:rPr lang="tr-TR" sz="14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Mezunların Kazandıkları Unvan ve Yaptıkları İşler: </a:t>
                </a:r>
                <a:r>
                  <a:rPr lang="tr-TR" sz="1600" dirty="0" smtClean="0">
                    <a:solidFill>
                      <a:schemeClr val="tx2">
                        <a:lumMod val="75000"/>
                      </a:schemeClr>
                    </a:solidFill>
                  </a:rPr>
                  <a:t>Mimarlık bölümünden mezun olanlara “”Mimar”” unvanı verilir. Mimar önce, istek ve ihtiyaç sahibinin, yaptıracağı binada bulunmasını istediği özellikleri saptar. Yürürlükteki imar yasasını ve ihtiyaç sahibinin parasal olanaklarını, binanın yapılacağı yerdeki doğal koşulları dikkate alarak binanın planını çizer. Binanın tamamlandıktan sonra alacağı biçimi gösteren ölçekli maketler hazırlar. Mimar, zamanının büyük kısmını proje çizmek, etüt ve proje kontrolü yapmakla geçirir. Belli aşamalarda projenin uygulanmasını denetlemek amacı ile inşaat yerine gider.</a:t>
                </a:r>
                <a:endParaRPr lang="id-ID" sz="1400" dirty="0">
                  <a:solidFill>
                    <a:schemeClr val="tx2">
                      <a:lumMod val="75000"/>
                    </a:schemeClr>
                  </a:solidFill>
                </a:endParaRPr>
              </a:p>
            </p:txBody>
          </p:sp>
        </p:grpSp>
        <p:sp>
          <p:nvSpPr>
            <p:cNvPr id="15" name="TextBox 14"/>
            <p:cNvSpPr txBox="1"/>
            <p:nvPr/>
          </p:nvSpPr>
          <p:spPr>
            <a:xfrm>
              <a:off x="6618950" y="2248947"/>
              <a:ext cx="535859" cy="86457"/>
            </a:xfrm>
            <a:prstGeom prst="roundRect">
              <a:avLst/>
            </a:prstGeom>
            <a:noFill/>
          </p:spPr>
          <p:txBody>
            <a:bodyPr wrap="square" rtlCol="0">
              <a:spAutoFit/>
            </a:bodyPr>
            <a:lstStyle/>
            <a:p>
              <a:pPr algn="ctr"/>
              <a:endParaRPr lang="id-ID" sz="1200" b="1" dirty="0">
                <a:solidFill>
                  <a:schemeClr val="bg1"/>
                </a:solidFill>
              </a:endParaRPr>
            </a:p>
          </p:txBody>
        </p:sp>
      </p:grpSp>
      <p:grpSp>
        <p:nvGrpSpPr>
          <p:cNvPr id="5" name="Group 23"/>
          <p:cNvGrpSpPr/>
          <p:nvPr/>
        </p:nvGrpSpPr>
        <p:grpSpPr>
          <a:xfrm>
            <a:off x="4788024" y="1124744"/>
            <a:ext cx="4211960" cy="5376597"/>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Çalışma </a:t>
              </a:r>
              <a:r>
                <a:rPr lang="tr-TR" sz="16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Alanları:</a:t>
              </a:r>
              <a:r>
                <a:rPr lang="tr-TR" sz="1600" dirty="0" smtClean="0">
                  <a:solidFill>
                    <a:schemeClr val="tx2">
                      <a:lumMod val="75000"/>
                    </a:schemeClr>
                  </a:solidFill>
                </a:rPr>
                <a:t>Kamu kesiminde çalışan mimarlar genellikle Bayındırlık ve İskân, Ulaştırma Bakanlıkları’nda ve belediyelerde görev alırlar. Mimarlık serbest çalışmaya elverişli bir meslektir ve bugün özellikle büyük kentlerimizde mimarların birkaçı bir araya gelerek mimarlık bürosu açmayı tercih etmektedirler. Ülkemizde mimara gereksinme duyulmaktadır. Ancak, son yıllarda mimar yetiştiren okulların çoğalması ile mimar sayısında aşırı bir artma olmuştur. Bununla birlikte yetenekli ve iyi yetişmiş bir mimarın her zaman bol kazançlı iş bulması olanaklıdır.</a:t>
              </a:r>
              <a:endParaRPr lang="id-ID" dirty="0">
                <a:solidFill>
                  <a:schemeClr val="tx2">
                    <a:lumMod val="75000"/>
                  </a:schemeClr>
                </a:solidFill>
              </a:endParaRPr>
            </a:p>
          </p:txBody>
        </p:sp>
      </p:grpSp>
      <p:sp>
        <p:nvSpPr>
          <p:cNvPr id="39" name="38 Altbilgi Yer Tutucusu"/>
          <p:cNvSpPr>
            <a:spLocks noGrp="1"/>
          </p:cNvSpPr>
          <p:nvPr>
            <p:ph type="ftr" sz="quarter" idx="11"/>
          </p:nvPr>
        </p:nvSpPr>
        <p:spPr>
          <a:xfrm>
            <a:off x="323528" y="6501342"/>
            <a:ext cx="2895600" cy="365125"/>
          </a:xfrm>
        </p:spPr>
        <p:txBody>
          <a:bodyPr/>
          <a:lstStyle/>
          <a:p>
            <a:r>
              <a:rPr lang="tr-TR" dirty="0" smtClean="0"/>
              <a:t>www.rehberlikservisim.com</a:t>
            </a:r>
            <a:endParaRPr lang="tr-TR" dirty="0"/>
          </a:p>
        </p:txBody>
      </p:sp>
    </p:spTree>
    <p:extLst>
      <p:ext uri="{BB962C8B-B14F-4D97-AF65-F5344CB8AC3E}">
        <p14:creationId xmlns:p14="http://schemas.microsoft.com/office/powerpoint/2010/main" val="320197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114300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smtClean="0"/>
              <a:t>             DİŞ HEKİMLİĞİ</a:t>
            </a:r>
            <a:endParaRPr lang="id-ID" dirty="0"/>
          </a:p>
        </p:txBody>
      </p:sp>
      <p:sp>
        <p:nvSpPr>
          <p:cNvPr id="35" name="34 Oval"/>
          <p:cNvSpPr/>
          <p:nvPr/>
        </p:nvSpPr>
        <p:spPr>
          <a:xfrm>
            <a:off x="61575" y="-32463"/>
            <a:ext cx="2422193" cy="3004289"/>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
        <p:nvSpPr>
          <p:cNvPr id="49" name="Freeform 17"/>
          <p:cNvSpPr>
            <a:spLocks/>
          </p:cNvSpPr>
          <p:nvPr/>
        </p:nvSpPr>
        <p:spPr bwMode="auto">
          <a:xfrm>
            <a:off x="4275536" y="3127251"/>
            <a:ext cx="610791" cy="3914775"/>
          </a:xfrm>
          <a:custGeom>
            <a:avLst/>
            <a:gdLst>
              <a:gd name="T0" fmla="*/ 513 w 513"/>
              <a:gd name="T1" fmla="*/ 273 h 3288"/>
              <a:gd name="T2" fmla="*/ 258 w 513"/>
              <a:gd name="T3" fmla="*/ 0 h 3288"/>
              <a:gd name="T4" fmla="*/ 0 w 513"/>
              <a:gd name="T5" fmla="*/ 273 h 3288"/>
              <a:gd name="T6" fmla="*/ 157 w 513"/>
              <a:gd name="T7" fmla="*/ 273 h 3288"/>
              <a:gd name="T8" fmla="*/ 157 w 513"/>
              <a:gd name="T9" fmla="*/ 3288 h 3288"/>
              <a:gd name="T10" fmla="*/ 359 w 513"/>
              <a:gd name="T11" fmla="*/ 3288 h 3288"/>
              <a:gd name="T12" fmla="*/ 359 w 513"/>
              <a:gd name="T13" fmla="*/ 273 h 3288"/>
              <a:gd name="T14" fmla="*/ 513 w 513"/>
              <a:gd name="T15" fmla="*/ 273 h 3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288">
                <a:moveTo>
                  <a:pt x="513" y="273"/>
                </a:moveTo>
                <a:lnTo>
                  <a:pt x="258" y="0"/>
                </a:lnTo>
                <a:lnTo>
                  <a:pt x="0" y="273"/>
                </a:lnTo>
                <a:lnTo>
                  <a:pt x="157" y="273"/>
                </a:lnTo>
                <a:lnTo>
                  <a:pt x="157" y="3288"/>
                </a:lnTo>
                <a:lnTo>
                  <a:pt x="359" y="3288"/>
                </a:lnTo>
                <a:lnTo>
                  <a:pt x="359" y="273"/>
                </a:lnTo>
                <a:lnTo>
                  <a:pt x="513" y="273"/>
                </a:lnTo>
                <a:close/>
              </a:path>
            </a:pathLst>
          </a:custGeom>
          <a:solidFill>
            <a:schemeClr val="accent1"/>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0" name="Freeform 14"/>
          <p:cNvSpPr>
            <a:spLocks/>
          </p:cNvSpPr>
          <p:nvPr/>
        </p:nvSpPr>
        <p:spPr bwMode="auto">
          <a:xfrm>
            <a:off x="2343779" y="3702859"/>
            <a:ext cx="2114550" cy="3215879"/>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chemeClr val="accent3"/>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1" name="Freeform 16"/>
          <p:cNvSpPr>
            <a:spLocks/>
          </p:cNvSpPr>
          <p:nvPr/>
        </p:nvSpPr>
        <p:spPr bwMode="auto">
          <a:xfrm>
            <a:off x="4707665" y="3702859"/>
            <a:ext cx="2118122" cy="3215879"/>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chemeClr val="accent2"/>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2" name="Freeform 13"/>
          <p:cNvSpPr>
            <a:spLocks/>
          </p:cNvSpPr>
          <p:nvPr/>
        </p:nvSpPr>
        <p:spPr bwMode="auto">
          <a:xfrm>
            <a:off x="3060084" y="5185187"/>
            <a:ext cx="1158479" cy="1733549"/>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3" name="Freeform 15"/>
          <p:cNvSpPr>
            <a:spLocks/>
          </p:cNvSpPr>
          <p:nvPr/>
        </p:nvSpPr>
        <p:spPr bwMode="auto">
          <a:xfrm>
            <a:off x="4953194" y="5185187"/>
            <a:ext cx="1157288" cy="1733549"/>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grpSp>
        <p:nvGrpSpPr>
          <p:cNvPr id="27" name="26 Grup"/>
          <p:cNvGrpSpPr/>
          <p:nvPr/>
        </p:nvGrpSpPr>
        <p:grpSpPr>
          <a:xfrm>
            <a:off x="815955" y="5323006"/>
            <a:ext cx="2194613" cy="764389"/>
            <a:chOff x="815954" y="3992256"/>
            <a:chExt cx="2194613" cy="573292"/>
          </a:xfrm>
        </p:grpSpPr>
        <p:sp>
          <p:nvSpPr>
            <p:cNvPr id="66" name="TextBox 65"/>
            <p:cNvSpPr txBox="1"/>
            <p:nvPr/>
          </p:nvSpPr>
          <p:spPr>
            <a:xfrm>
              <a:off x="817080" y="3992256"/>
              <a:ext cx="2193487" cy="223403"/>
            </a:xfrm>
            <a:prstGeom prst="rect">
              <a:avLst/>
            </a:prstGeom>
            <a:noFill/>
          </p:spPr>
          <p:txBody>
            <a:bodyPr wrap="none" lIns="81630" tIns="40815" rIns="81630" bIns="40815" rtlCol="0">
              <a:spAutoFit/>
            </a:bodyPr>
            <a:lstStyle/>
            <a:p>
              <a:pPr algn="r"/>
              <a:r>
                <a:rPr lang="tr-TR" sz="1400" b="1" dirty="0" smtClean="0">
                  <a:latin typeface="+mj-lt"/>
                </a:rPr>
                <a:t>2017 En Düşük Başarı Sırası</a:t>
              </a:r>
              <a:endParaRPr lang="id-ID" sz="1400" b="1" dirty="0">
                <a:latin typeface="+mj-lt"/>
              </a:endParaRPr>
            </a:p>
          </p:txBody>
        </p:sp>
        <p:sp>
          <p:nvSpPr>
            <p:cNvPr id="18" name="17 Metin kutusu"/>
            <p:cNvSpPr txBox="1"/>
            <p:nvPr/>
          </p:nvSpPr>
          <p:spPr>
            <a:xfrm>
              <a:off x="815954" y="4188188"/>
              <a:ext cx="1662512" cy="377360"/>
            </a:xfrm>
            <a:prstGeom prst="rect">
              <a:avLst/>
            </a:prstGeom>
            <a:noFill/>
          </p:spPr>
          <p:txBody>
            <a:bodyPr wrap="square" lIns="71561" tIns="35780" rIns="71561" bIns="35780" rtlCol="0">
              <a:spAutoFit/>
            </a:bodyPr>
            <a:lstStyle/>
            <a:p>
              <a:pPr algn="ctr"/>
              <a:r>
                <a:rPr lang="tr-TR" sz="2800" b="1" dirty="0" smtClean="0">
                  <a:solidFill>
                    <a:srgbClr val="9999FF"/>
                  </a:solidFill>
                </a:rPr>
                <a:t>………</a:t>
              </a:r>
              <a:endParaRPr lang="tr-TR" sz="2800" b="1" dirty="0">
                <a:solidFill>
                  <a:srgbClr val="9999FF"/>
                </a:solidFill>
              </a:endParaRPr>
            </a:p>
          </p:txBody>
        </p:sp>
      </p:grpSp>
      <p:grpSp>
        <p:nvGrpSpPr>
          <p:cNvPr id="26" name="25 Grup"/>
          <p:cNvGrpSpPr/>
          <p:nvPr/>
        </p:nvGrpSpPr>
        <p:grpSpPr>
          <a:xfrm>
            <a:off x="447887" y="3559620"/>
            <a:ext cx="1787926" cy="1090943"/>
            <a:chOff x="447886" y="2669715"/>
            <a:chExt cx="1787926" cy="818207"/>
          </a:xfrm>
        </p:grpSpPr>
        <p:sp>
          <p:nvSpPr>
            <p:cNvPr id="64" name="TextBox 63"/>
            <p:cNvSpPr txBox="1"/>
            <p:nvPr/>
          </p:nvSpPr>
          <p:spPr>
            <a:xfrm>
              <a:off x="447886" y="2669715"/>
              <a:ext cx="1787926" cy="384985"/>
            </a:xfrm>
            <a:prstGeom prst="rect">
              <a:avLst/>
            </a:prstGeom>
            <a:noFill/>
          </p:spPr>
          <p:txBody>
            <a:bodyPr wrap="none" lIns="81630" tIns="40815" rIns="81630" bIns="40815" rtlCol="0">
              <a:spAutoFit/>
            </a:bodyPr>
            <a:lstStyle/>
            <a:p>
              <a:pPr algn="ctr"/>
              <a:r>
                <a:rPr lang="tr-TR" sz="1400" b="1" dirty="0" smtClean="0">
                  <a:latin typeface="+mj-lt"/>
                </a:rPr>
                <a:t>2018 Tahmini</a:t>
              </a:r>
            </a:p>
            <a:p>
              <a:pPr algn="ctr"/>
              <a:r>
                <a:rPr lang="tr-TR" sz="1400" b="1" dirty="0" smtClean="0">
                  <a:latin typeface="+mj-lt"/>
                </a:rPr>
                <a:t>En Düşük Başarı Sırası</a:t>
              </a:r>
              <a:endParaRPr lang="id-ID" sz="1400" b="1" dirty="0">
                <a:latin typeface="+mj-lt"/>
              </a:endParaRPr>
            </a:p>
          </p:txBody>
        </p:sp>
        <p:sp>
          <p:nvSpPr>
            <p:cNvPr id="19" name="18 Metin kutusu"/>
            <p:cNvSpPr txBox="1"/>
            <p:nvPr/>
          </p:nvSpPr>
          <p:spPr>
            <a:xfrm>
              <a:off x="569655" y="3110563"/>
              <a:ext cx="1539363" cy="377359"/>
            </a:xfrm>
            <a:prstGeom prst="rect">
              <a:avLst/>
            </a:prstGeom>
            <a:noFill/>
          </p:spPr>
          <p:txBody>
            <a:bodyPr wrap="square" lIns="71561" tIns="35780" rIns="71561" bIns="35780" rtlCol="0">
              <a:spAutoFit/>
            </a:bodyPr>
            <a:lstStyle/>
            <a:p>
              <a:pPr algn="ctr"/>
              <a:r>
                <a:rPr lang="tr-TR" sz="2800" b="1" dirty="0" smtClean="0">
                  <a:solidFill>
                    <a:srgbClr val="FF9900"/>
                  </a:solidFill>
                </a:rPr>
                <a:t>27.400</a:t>
              </a:r>
              <a:endParaRPr lang="tr-TR" sz="2500" b="1" dirty="0">
                <a:solidFill>
                  <a:srgbClr val="FF9900"/>
                </a:solidFill>
              </a:endParaRPr>
            </a:p>
          </p:txBody>
        </p:sp>
      </p:grpSp>
      <p:grpSp>
        <p:nvGrpSpPr>
          <p:cNvPr id="24" name="23 Grup"/>
          <p:cNvGrpSpPr/>
          <p:nvPr/>
        </p:nvGrpSpPr>
        <p:grpSpPr>
          <a:xfrm>
            <a:off x="3481057" y="2254987"/>
            <a:ext cx="2160272" cy="818776"/>
            <a:chOff x="3481057" y="1691241"/>
            <a:chExt cx="2160272" cy="614082"/>
          </a:xfrm>
        </p:grpSpPr>
        <p:sp>
          <p:nvSpPr>
            <p:cNvPr id="68" name="TextBox 67"/>
            <p:cNvSpPr txBox="1"/>
            <p:nvPr/>
          </p:nvSpPr>
          <p:spPr>
            <a:xfrm>
              <a:off x="3481057" y="2081920"/>
              <a:ext cx="2160272" cy="223403"/>
            </a:xfrm>
            <a:prstGeom prst="rect">
              <a:avLst/>
            </a:prstGeom>
            <a:noFill/>
          </p:spPr>
          <p:txBody>
            <a:bodyPr wrap="none" lIns="81630" tIns="40815" rIns="81630" bIns="40815" rtlCol="0">
              <a:spAutoFit/>
            </a:bodyPr>
            <a:lstStyle/>
            <a:p>
              <a:pPr algn="ctr"/>
              <a:r>
                <a:rPr lang="tr-TR" sz="1400" b="1" dirty="0" smtClean="0">
                  <a:latin typeface="+mj-lt"/>
                </a:rPr>
                <a:t>2018 En Küçük Başarı Puan</a:t>
              </a:r>
              <a:endParaRPr lang="id-ID" sz="1400" b="1" dirty="0">
                <a:latin typeface="+mj-lt"/>
              </a:endParaRPr>
            </a:p>
          </p:txBody>
        </p:sp>
        <p:sp>
          <p:nvSpPr>
            <p:cNvPr id="20" name="19 Metin kutusu"/>
            <p:cNvSpPr txBox="1"/>
            <p:nvPr/>
          </p:nvSpPr>
          <p:spPr>
            <a:xfrm>
              <a:off x="3894680" y="1691241"/>
              <a:ext cx="1539363" cy="377360"/>
            </a:xfrm>
            <a:prstGeom prst="rect">
              <a:avLst/>
            </a:prstGeom>
            <a:noFill/>
          </p:spPr>
          <p:txBody>
            <a:bodyPr wrap="square" lIns="71561" tIns="35780" rIns="71561" bIns="35780" rtlCol="0">
              <a:spAutoFit/>
            </a:bodyPr>
            <a:lstStyle/>
            <a:p>
              <a:r>
                <a:rPr lang="tr-TR" sz="2800" b="1" dirty="0" smtClean="0">
                  <a:solidFill>
                    <a:schemeClr val="accent1">
                      <a:lumMod val="75000"/>
                    </a:schemeClr>
                  </a:solidFill>
                </a:rPr>
                <a:t>*</a:t>
              </a:r>
              <a:r>
                <a:rPr lang="tr-TR" sz="2800" b="1" dirty="0" smtClean="0"/>
                <a:t> </a:t>
              </a:r>
              <a:r>
                <a:rPr lang="tr-TR" sz="2800" b="1" dirty="0" smtClean="0">
                  <a:solidFill>
                    <a:schemeClr val="accent1">
                      <a:lumMod val="75000"/>
                    </a:schemeClr>
                  </a:solidFill>
                </a:rPr>
                <a:t>443,98</a:t>
              </a:r>
              <a:endParaRPr lang="tr-TR" sz="2800" dirty="0">
                <a:solidFill>
                  <a:schemeClr val="accent1">
                    <a:lumMod val="75000"/>
                  </a:schemeClr>
                </a:solidFill>
              </a:endParaRPr>
            </a:p>
          </p:txBody>
        </p:sp>
      </p:grpSp>
      <p:grpSp>
        <p:nvGrpSpPr>
          <p:cNvPr id="23" name="22 Grup"/>
          <p:cNvGrpSpPr/>
          <p:nvPr/>
        </p:nvGrpSpPr>
        <p:grpSpPr>
          <a:xfrm>
            <a:off x="6633038" y="3332990"/>
            <a:ext cx="1539363" cy="816523"/>
            <a:chOff x="6633037" y="2499742"/>
            <a:chExt cx="1539363" cy="612392"/>
          </a:xfrm>
        </p:grpSpPr>
        <p:sp>
          <p:nvSpPr>
            <p:cNvPr id="60" name="TextBox 59"/>
            <p:cNvSpPr txBox="1"/>
            <p:nvPr/>
          </p:nvSpPr>
          <p:spPr>
            <a:xfrm>
              <a:off x="6911833" y="2865648"/>
              <a:ext cx="1008034" cy="246486"/>
            </a:xfrm>
            <a:prstGeom prst="rect">
              <a:avLst/>
            </a:prstGeom>
            <a:noFill/>
          </p:spPr>
          <p:txBody>
            <a:bodyPr wrap="none" lIns="81630" tIns="40815" rIns="81630" bIns="40815" rtlCol="0">
              <a:spAutoFit/>
            </a:bodyPr>
            <a:lstStyle/>
            <a:p>
              <a:r>
                <a:rPr lang="tr-TR" sz="1600" b="1" dirty="0" smtClean="0">
                  <a:latin typeface="+mj-lt"/>
                </a:rPr>
                <a:t>Puan türü</a:t>
              </a:r>
              <a:endParaRPr lang="id-ID" sz="1600" b="1" dirty="0">
                <a:latin typeface="+mj-lt"/>
              </a:endParaRPr>
            </a:p>
          </p:txBody>
        </p:sp>
        <p:sp>
          <p:nvSpPr>
            <p:cNvPr id="21" name="20 Metin kutusu"/>
            <p:cNvSpPr txBox="1"/>
            <p:nvPr/>
          </p:nvSpPr>
          <p:spPr>
            <a:xfrm>
              <a:off x="6633037" y="2499742"/>
              <a:ext cx="1539363" cy="377359"/>
            </a:xfrm>
            <a:prstGeom prst="rect">
              <a:avLst/>
            </a:prstGeom>
            <a:noFill/>
          </p:spPr>
          <p:txBody>
            <a:bodyPr wrap="square" lIns="71561" tIns="35780" rIns="71561" bIns="35780" rtlCol="0">
              <a:spAutoFit/>
            </a:bodyPr>
            <a:lstStyle/>
            <a:p>
              <a:pPr algn="ctr"/>
              <a:r>
                <a:rPr lang="tr-TR" sz="2800" b="1" dirty="0" smtClean="0">
                  <a:solidFill>
                    <a:schemeClr val="accent2">
                      <a:lumMod val="75000"/>
                    </a:schemeClr>
                  </a:solidFill>
                </a:rPr>
                <a:t>SAYISAL</a:t>
              </a:r>
              <a:endParaRPr lang="tr-TR" sz="2800" b="1" dirty="0">
                <a:solidFill>
                  <a:schemeClr val="accent2">
                    <a:lumMod val="75000"/>
                  </a:schemeClr>
                </a:solidFill>
              </a:endParaRPr>
            </a:p>
          </p:txBody>
        </p:sp>
      </p:grpSp>
      <p:grpSp>
        <p:nvGrpSpPr>
          <p:cNvPr id="28" name="27 Grup"/>
          <p:cNvGrpSpPr/>
          <p:nvPr/>
        </p:nvGrpSpPr>
        <p:grpSpPr>
          <a:xfrm>
            <a:off x="6071339" y="5323006"/>
            <a:ext cx="2886882" cy="764389"/>
            <a:chOff x="6071339" y="3992256"/>
            <a:chExt cx="2886882" cy="573292"/>
          </a:xfrm>
        </p:grpSpPr>
        <p:sp>
          <p:nvSpPr>
            <p:cNvPr id="62" name="TextBox 61"/>
            <p:cNvSpPr txBox="1"/>
            <p:nvPr/>
          </p:nvSpPr>
          <p:spPr>
            <a:xfrm>
              <a:off x="6071339" y="3992256"/>
              <a:ext cx="2886882" cy="246486"/>
            </a:xfrm>
            <a:prstGeom prst="rect">
              <a:avLst/>
            </a:prstGeom>
            <a:noFill/>
          </p:spPr>
          <p:txBody>
            <a:bodyPr wrap="none" lIns="81630" tIns="40815" rIns="81630" bIns="40815" rtlCol="0">
              <a:spAutoFit/>
            </a:bodyPr>
            <a:lstStyle/>
            <a:p>
              <a:r>
                <a:rPr lang="tr-TR" sz="1600" b="1" dirty="0" smtClean="0">
                  <a:latin typeface="+mj-lt"/>
                </a:rPr>
                <a:t>2018 Türkiye Toplam Kontenjanı</a:t>
              </a:r>
              <a:endParaRPr lang="id-ID" sz="1600" b="1" dirty="0">
                <a:latin typeface="+mj-lt"/>
              </a:endParaRPr>
            </a:p>
          </p:txBody>
        </p:sp>
        <p:sp>
          <p:nvSpPr>
            <p:cNvPr id="22" name="21 Metin kutusu"/>
            <p:cNvSpPr txBox="1"/>
            <p:nvPr/>
          </p:nvSpPr>
          <p:spPr>
            <a:xfrm>
              <a:off x="6419236" y="4188188"/>
              <a:ext cx="1724087" cy="377360"/>
            </a:xfrm>
            <a:prstGeom prst="rect">
              <a:avLst/>
            </a:prstGeom>
            <a:noFill/>
          </p:spPr>
          <p:txBody>
            <a:bodyPr wrap="square" lIns="71561" tIns="35780" rIns="71561" bIns="35780" rtlCol="0">
              <a:spAutoFit/>
            </a:bodyPr>
            <a:lstStyle/>
            <a:p>
              <a:pPr algn="ctr"/>
              <a:r>
                <a:rPr lang="tr-TR" sz="2800" b="1" dirty="0" smtClean="0">
                  <a:solidFill>
                    <a:srgbClr val="00B0F0"/>
                  </a:solidFill>
                </a:rPr>
                <a:t>5.979</a:t>
              </a:r>
              <a:endParaRPr lang="tr-TR" sz="2800" b="1" dirty="0">
                <a:solidFill>
                  <a:srgbClr val="00B0F0"/>
                </a:solidFill>
              </a:endParaRPr>
            </a:p>
          </p:txBody>
        </p:sp>
      </p:grpSp>
      <p:pic>
        <p:nvPicPr>
          <p:cNvPr id="36" name="35 Resim" descr="LOGOSON7.png"/>
          <p:cNvPicPr>
            <a:picLocks noChangeAspect="1"/>
          </p:cNvPicPr>
          <p:nvPr/>
        </p:nvPicPr>
        <p:blipFill>
          <a:blip r:embed="rId4" cstate="print"/>
          <a:stretch>
            <a:fillRect/>
          </a:stretch>
        </p:blipFill>
        <p:spPr>
          <a:xfrm>
            <a:off x="7650728" y="6106737"/>
            <a:ext cx="1274285" cy="630924"/>
          </a:xfrm>
          <a:prstGeom prst="rect">
            <a:avLst/>
          </a:prstGeom>
        </p:spPr>
      </p:pic>
      <p:sp>
        <p:nvSpPr>
          <p:cNvPr id="37" name="36 Altbilgi Yer Tutucusu"/>
          <p:cNvSpPr>
            <a:spLocks noGrp="1"/>
          </p:cNvSpPr>
          <p:nvPr>
            <p:ph type="ftr" sz="quarter" idx="11"/>
          </p:nvPr>
        </p:nvSpPr>
        <p:spPr>
          <a:xfrm>
            <a:off x="138634" y="6492876"/>
            <a:ext cx="2895600" cy="365125"/>
          </a:xfrm>
        </p:spPr>
        <p:txBody>
          <a:bodyPr/>
          <a:lstStyle/>
          <a:p>
            <a:r>
              <a:rPr lang="tr-TR" b="1" dirty="0" smtClean="0">
                <a:solidFill>
                  <a:schemeClr val="tx1">
                    <a:lumMod val="75000"/>
                    <a:lumOff val="25000"/>
                  </a:schemeClr>
                </a:solidFill>
              </a:rPr>
              <a:t>www.rehberlikservisim.com</a:t>
            </a:r>
            <a:endParaRPr lang="tr-TR" b="1" dirty="0">
              <a:solidFill>
                <a:schemeClr val="tx1">
                  <a:lumMod val="75000"/>
                  <a:lumOff val="25000"/>
                </a:schemeClr>
              </a:solidFill>
            </a:endParaRPr>
          </a:p>
        </p:txBody>
      </p:sp>
      <p:sp>
        <p:nvSpPr>
          <p:cNvPr id="38" name="37 Metin kutusu"/>
          <p:cNvSpPr txBox="1"/>
          <p:nvPr/>
        </p:nvSpPr>
        <p:spPr>
          <a:xfrm>
            <a:off x="3094212" y="1339061"/>
            <a:ext cx="2266960" cy="380035"/>
          </a:xfrm>
          <a:prstGeom prst="rect">
            <a:avLst/>
          </a:prstGeom>
          <a:noFill/>
        </p:spPr>
        <p:txBody>
          <a:bodyPr wrap="none" lIns="71561" tIns="35780" rIns="71561" bIns="35780" rtlCol="0">
            <a:spAutoFit/>
          </a:bodyPr>
          <a:lstStyle/>
          <a:p>
            <a:r>
              <a:rPr lang="tr-TR" sz="1900" b="1" dirty="0" smtClean="0">
                <a:solidFill>
                  <a:schemeClr val="accent1">
                    <a:lumMod val="75000"/>
                  </a:schemeClr>
                </a:solidFill>
              </a:rPr>
              <a:t>*</a:t>
            </a:r>
            <a:r>
              <a:rPr lang="tr-TR" sz="2000" b="1" dirty="0" smtClean="0"/>
              <a:t> </a:t>
            </a:r>
            <a:r>
              <a:rPr lang="tr-TR" sz="2000" b="1" dirty="0" smtClean="0">
                <a:solidFill>
                  <a:schemeClr val="accent1">
                    <a:lumMod val="75000"/>
                  </a:schemeClr>
                </a:solidFill>
              </a:rPr>
              <a:t>Bingöl üniversitesi</a:t>
            </a:r>
            <a:endParaRPr lang="tr-TR" sz="1900" b="1" dirty="0">
              <a:solidFill>
                <a:schemeClr val="accent1">
                  <a:lumMod val="75000"/>
                </a:schemeClr>
              </a:solidFill>
            </a:endParaRPr>
          </a:p>
        </p:txBody>
      </p:sp>
    </p:spTree>
    <p:extLst>
      <p:ext uri="{BB962C8B-B14F-4D97-AF65-F5344CB8AC3E}">
        <p14:creationId xmlns:p14="http://schemas.microsoft.com/office/powerpoint/2010/main" val="273344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up)">
                                      <p:cBhvr>
                                        <p:cTn id="8" dur="500"/>
                                        <p:tgtEl>
                                          <p:spTgt spid="49"/>
                                        </p:tgtEl>
                                      </p:cBhvr>
                                    </p:animEffect>
                                  </p:childTnLst>
                                </p:cTn>
                              </p:par>
                              <p:par>
                                <p:cTn id="9" presetID="12" presetClass="entr" presetSubtype="4" fill="hold" grpId="0" nodeType="withEffect">
                                  <p:stCondLst>
                                    <p:cond delay="25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ppt_y</p:attrName>
                                        </p:attrNameLst>
                                      </p:cBhvr>
                                      <p:tavLst>
                                        <p:tav tm="0">
                                          <p:val>
                                            <p:strVal val="#ppt_y+#ppt_h*1.125000"/>
                                          </p:val>
                                        </p:tav>
                                        <p:tav tm="100000">
                                          <p:val>
                                            <p:strVal val="#ppt_y"/>
                                          </p:val>
                                        </p:tav>
                                      </p:tavLst>
                                    </p:anim>
                                    <p:animEffect transition="in" filter="wipe(up)">
                                      <p:cBhvr>
                                        <p:cTn id="12" dur="500"/>
                                        <p:tgtEl>
                                          <p:spTgt spid="50"/>
                                        </p:tgtEl>
                                      </p:cBhvr>
                                    </p:animEffect>
                                  </p:childTnLst>
                                </p:cTn>
                              </p:par>
                              <p:par>
                                <p:cTn id="13" presetID="12" presetClass="entr" presetSubtype="4" fill="hold" grpId="0"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p:tgtEl>
                                          <p:spTgt spid="51"/>
                                        </p:tgtEl>
                                        <p:attrNameLst>
                                          <p:attrName>ppt_y</p:attrName>
                                        </p:attrNameLst>
                                      </p:cBhvr>
                                      <p:tavLst>
                                        <p:tav tm="0">
                                          <p:val>
                                            <p:strVal val="#ppt_y+#ppt_h*1.125000"/>
                                          </p:val>
                                        </p:tav>
                                        <p:tav tm="100000">
                                          <p:val>
                                            <p:strVal val="#ppt_y"/>
                                          </p:val>
                                        </p:tav>
                                      </p:tavLst>
                                    </p:anim>
                                    <p:animEffect transition="in" filter="wipe(up)">
                                      <p:cBhvr>
                                        <p:cTn id="16" dur="500"/>
                                        <p:tgtEl>
                                          <p:spTgt spid="51"/>
                                        </p:tgtEl>
                                      </p:cBhvr>
                                    </p:animEffect>
                                  </p:childTnLst>
                                </p:cTn>
                              </p:par>
                              <p:par>
                                <p:cTn id="17" presetID="12" presetClass="entr" presetSubtype="4"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up)">
                                      <p:cBhvr>
                                        <p:cTn id="20" dur="500"/>
                                        <p:tgtEl>
                                          <p:spTgt spid="52"/>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up)">
                                      <p:cBhvr>
                                        <p:cTn id="24" dur="500"/>
                                        <p:tgtEl>
                                          <p:spTgt spid="53"/>
                                        </p:tgtEl>
                                      </p:cBhvr>
                                    </p:animEffect>
                                  </p:childTnLst>
                                </p:cTn>
                              </p:par>
                            </p:childTnLst>
                          </p:cTn>
                        </p:par>
                        <p:par>
                          <p:cTn id="25" fill="hold">
                            <p:stCondLst>
                              <p:cond delay="1000"/>
                            </p:stCondLst>
                            <p:childTnLst>
                              <p:par>
                                <p:cTn id="26" presetID="2" presetClass="entr" presetSubtype="2"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1000" fill="hold"/>
                                        <p:tgtEl>
                                          <p:spTgt spid="23"/>
                                        </p:tgtEl>
                                        <p:attrNameLst>
                                          <p:attrName>ppt_x</p:attrName>
                                        </p:attrNameLst>
                                      </p:cBhvr>
                                      <p:tavLst>
                                        <p:tav tm="0">
                                          <p:val>
                                            <p:strVal val="1+#ppt_w/2"/>
                                          </p:val>
                                        </p:tav>
                                        <p:tav tm="100000">
                                          <p:val>
                                            <p:strVal val="#ppt_x"/>
                                          </p:val>
                                        </p:tav>
                                      </p:tavLst>
                                    </p:anim>
                                    <p:anim calcmode="lin" valueType="num">
                                      <p:cBhvr additive="base">
                                        <p:cTn id="29" dur="10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1"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1000" fill="hold"/>
                                        <p:tgtEl>
                                          <p:spTgt spid="24"/>
                                        </p:tgtEl>
                                        <p:attrNameLst>
                                          <p:attrName>ppt_x</p:attrName>
                                        </p:attrNameLst>
                                      </p:cBhvr>
                                      <p:tavLst>
                                        <p:tav tm="0">
                                          <p:val>
                                            <p:strVal val="#ppt_x"/>
                                          </p:val>
                                        </p:tav>
                                        <p:tav tm="100000">
                                          <p:val>
                                            <p:strVal val="#ppt_x"/>
                                          </p:val>
                                        </p:tav>
                                      </p:tavLst>
                                    </p:anim>
                                    <p:anim calcmode="lin" valueType="num">
                                      <p:cBhvr additive="base">
                                        <p:cTn id="34" dur="1000" fill="hold"/>
                                        <p:tgtEl>
                                          <p:spTgt spid="24"/>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2" presetClass="entr" presetSubtype="8"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1000" fill="hold"/>
                                        <p:tgtEl>
                                          <p:spTgt spid="26"/>
                                        </p:tgtEl>
                                        <p:attrNameLst>
                                          <p:attrName>ppt_x</p:attrName>
                                        </p:attrNameLst>
                                      </p:cBhvr>
                                      <p:tavLst>
                                        <p:tav tm="0">
                                          <p:val>
                                            <p:strVal val="0-#ppt_w/2"/>
                                          </p:val>
                                        </p:tav>
                                        <p:tav tm="100000">
                                          <p:val>
                                            <p:strVal val="#ppt_x"/>
                                          </p:val>
                                        </p:tav>
                                      </p:tavLst>
                                    </p:anim>
                                    <p:anim calcmode="lin" valueType="num">
                                      <p:cBhvr additive="base">
                                        <p:cTn id="39" dur="10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12"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1000" fill="hold"/>
                                        <p:tgtEl>
                                          <p:spTgt spid="27"/>
                                        </p:tgtEl>
                                        <p:attrNameLst>
                                          <p:attrName>ppt_x</p:attrName>
                                        </p:attrNameLst>
                                      </p:cBhvr>
                                      <p:tavLst>
                                        <p:tav tm="0">
                                          <p:val>
                                            <p:strVal val="0-#ppt_w/2"/>
                                          </p:val>
                                        </p:tav>
                                        <p:tav tm="100000">
                                          <p:val>
                                            <p:strVal val="#ppt_x"/>
                                          </p:val>
                                        </p:tav>
                                      </p:tavLst>
                                    </p:anim>
                                    <p:anim calcmode="lin" valueType="num">
                                      <p:cBhvr additive="base">
                                        <p:cTn id="44" dur="1000" fill="hold"/>
                                        <p:tgtEl>
                                          <p:spTgt spid="27"/>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6"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1000" fill="hold"/>
                                        <p:tgtEl>
                                          <p:spTgt spid="28"/>
                                        </p:tgtEl>
                                        <p:attrNameLst>
                                          <p:attrName>ppt_x</p:attrName>
                                        </p:attrNameLst>
                                      </p:cBhvr>
                                      <p:tavLst>
                                        <p:tav tm="0">
                                          <p:val>
                                            <p:strVal val="1+#ppt_w/2"/>
                                          </p:val>
                                        </p:tav>
                                        <p:tav tm="100000">
                                          <p:val>
                                            <p:strVal val="#ppt_x"/>
                                          </p:val>
                                        </p:tav>
                                      </p:tavLst>
                                    </p:anim>
                                    <p:anim calcmode="lin" valueType="num">
                                      <p:cBhvr additive="base">
                                        <p:cTn id="49"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394"/>
            <a:ext cx="9144000" cy="768085"/>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smtClean="0"/>
              <a:t>DİŞ HEKİMLİĞİ</a:t>
            </a:r>
            <a:endParaRPr lang="id-ID" sz="2800" dirty="0"/>
          </a:p>
        </p:txBody>
      </p:sp>
      <p:grpSp>
        <p:nvGrpSpPr>
          <p:cNvPr id="3" name="Group 18"/>
          <p:cNvGrpSpPr/>
          <p:nvPr/>
        </p:nvGrpSpPr>
        <p:grpSpPr>
          <a:xfrm>
            <a:off x="179512" y="740701"/>
            <a:ext cx="8856984" cy="1248139"/>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2">
                    <a:lumMod val="7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Programın Amacı</a:t>
              </a:r>
              <a:r>
                <a:rPr lang="tr-TR" sz="17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a:t>
              </a:r>
              <a:r>
                <a:rPr lang="tr-TR" sz="1700" dirty="0" smtClean="0">
                  <a:solidFill>
                    <a:schemeClr val="tx2">
                      <a:lumMod val="75000"/>
                    </a:schemeClr>
                  </a:solidFill>
                </a:rPr>
                <a:t> </a:t>
              </a:r>
              <a:r>
                <a:rPr lang="tr-TR" sz="2000" dirty="0" smtClean="0">
                  <a:solidFill>
                    <a:schemeClr val="tx1">
                      <a:lumMod val="85000"/>
                      <a:lumOff val="15000"/>
                    </a:schemeClr>
                  </a:solidFill>
                </a:rPr>
                <a:t> </a:t>
              </a:r>
              <a:r>
                <a:rPr lang="tr-TR" sz="1800" dirty="0" smtClean="0"/>
                <a:t> </a:t>
              </a:r>
              <a:r>
                <a:rPr lang="tr-TR" sz="1600" dirty="0" err="1" smtClean="0">
                  <a:solidFill>
                    <a:schemeClr val="tx1">
                      <a:lumMod val="85000"/>
                      <a:lumOff val="15000"/>
                    </a:schemeClr>
                  </a:solidFill>
                </a:rPr>
                <a:t>Dişhekimliği</a:t>
              </a:r>
              <a:r>
                <a:rPr lang="tr-TR" sz="1600" dirty="0" smtClean="0">
                  <a:solidFill>
                    <a:schemeClr val="tx1">
                      <a:lumMod val="85000"/>
                      <a:lumOff val="15000"/>
                    </a:schemeClr>
                  </a:solidFill>
                </a:rPr>
                <a:t>, baş, yüz, ağız, çeneler ve dişlerin normal yapısını; görevlerini, hastalıklarını inceleyen ve bu hastalıkların koruyucu, iyileştirici tedavilerini kendine uğraş edinen uzmanlar yetiştirmek. </a:t>
              </a:r>
              <a:endParaRPr lang="id-ID" sz="1700" dirty="0">
                <a:solidFill>
                  <a:schemeClr val="tx1">
                    <a:lumMod val="85000"/>
                    <a:lumOff val="15000"/>
                  </a:schemeClr>
                </a:solidFill>
              </a:endParaRPr>
            </a:p>
          </p:txBody>
        </p:sp>
      </p:grpSp>
      <p:sp>
        <p:nvSpPr>
          <p:cNvPr id="39" name="38 Altbilgi Yer Tutucusu"/>
          <p:cNvSpPr>
            <a:spLocks noGrp="1"/>
          </p:cNvSpPr>
          <p:nvPr>
            <p:ph type="ftr" sz="quarter" idx="11"/>
          </p:nvPr>
        </p:nvSpPr>
        <p:spPr>
          <a:xfrm>
            <a:off x="323528" y="6501342"/>
            <a:ext cx="2895600" cy="365125"/>
          </a:xfrm>
        </p:spPr>
        <p:txBody>
          <a:bodyPr/>
          <a:lstStyle/>
          <a:p>
            <a:r>
              <a:rPr lang="tr-TR" dirty="0" smtClean="0"/>
              <a:t>www.rehberlikservisim.com</a:t>
            </a:r>
            <a:endParaRPr lang="tr-TR" dirty="0"/>
          </a:p>
        </p:txBody>
      </p:sp>
      <p:grpSp>
        <p:nvGrpSpPr>
          <p:cNvPr id="4" name="22 Grup"/>
          <p:cNvGrpSpPr/>
          <p:nvPr/>
        </p:nvGrpSpPr>
        <p:grpSpPr>
          <a:xfrm>
            <a:off x="179512" y="2084851"/>
            <a:ext cx="8856984" cy="1798211"/>
            <a:chOff x="395536" y="771551"/>
            <a:chExt cx="8424936" cy="1296141"/>
          </a:xfrm>
        </p:grpSpPr>
        <p:grpSp>
          <p:nvGrpSpPr>
            <p:cNvPr id="5" name="Group 30"/>
            <p:cNvGrpSpPr/>
            <p:nvPr/>
          </p:nvGrpSpPr>
          <p:grpSpPr>
            <a:xfrm>
              <a:off x="395536" y="771551"/>
              <a:ext cx="8424936" cy="1296141"/>
              <a:chOff x="4437053" y="2361717"/>
              <a:chExt cx="1515768" cy="1570953"/>
            </a:xfrm>
          </p:grpSpPr>
          <p:grpSp>
            <p:nvGrpSpPr>
              <p:cNvPr id="6" name="Group 8"/>
              <p:cNvGrpSpPr/>
              <p:nvPr/>
            </p:nvGrpSpPr>
            <p:grpSpPr>
              <a:xfrm>
                <a:off x="4437053" y="2361717"/>
                <a:ext cx="1515768" cy="1570953"/>
                <a:chOff x="1934067" y="2570685"/>
                <a:chExt cx="1941921" cy="2012621"/>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p>
              </p:txBody>
            </p:sp>
            <p:sp>
              <p:nvSpPr>
                <p:cNvPr id="12" name="Rounded Rectangle 7"/>
                <p:cNvSpPr/>
                <p:nvPr/>
              </p:nvSpPr>
              <p:spPr>
                <a:xfrm>
                  <a:off x="1934067" y="2570685"/>
                  <a:ext cx="1941921" cy="19419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p>
              </p:txBody>
            </p:sp>
          </p:grpSp>
          <p:sp>
            <p:nvSpPr>
              <p:cNvPr id="10" name="TextBox 9"/>
              <p:cNvSpPr txBox="1"/>
              <p:nvPr/>
            </p:nvSpPr>
            <p:spPr>
              <a:xfrm>
                <a:off x="4509642" y="2419044"/>
                <a:ext cx="1356516" cy="297484"/>
              </a:xfrm>
              <a:prstGeom prst="roundRect">
                <a:avLst/>
              </a:prstGeom>
              <a:noFill/>
            </p:spPr>
            <p:txBody>
              <a:bodyPr wrap="square" rtlCol="0">
                <a:spAutoFit/>
              </a:bodyPr>
              <a:lstStyle/>
              <a:p>
                <a:pPr algn="ctr"/>
                <a:endParaRPr lang="id-ID" sz="1400" b="1" dirty="0">
                  <a:solidFill>
                    <a:schemeClr val="bg1"/>
                  </a:solidFill>
                </a:endParaRPr>
              </a:p>
            </p:txBody>
          </p:sp>
        </p:grpSp>
        <p:sp>
          <p:nvSpPr>
            <p:cNvPr id="43" name="42 Dikdörtgen"/>
            <p:cNvSpPr/>
            <p:nvPr/>
          </p:nvSpPr>
          <p:spPr>
            <a:xfrm>
              <a:off x="467544" y="771551"/>
              <a:ext cx="8208912" cy="998297"/>
            </a:xfrm>
            <a:prstGeom prst="rect">
              <a:avLst/>
            </a:prstGeom>
          </p:spPr>
          <p:txBody>
            <a:bodyPr wrap="square">
              <a:spAutoFit/>
            </a:bodyPr>
            <a:lstStyle/>
            <a:p>
              <a:pPr algn="just"/>
              <a:r>
                <a:rPr lang="tr-T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 </a:t>
              </a:r>
              <a:r>
                <a:rPr lang="tr-TR" sz="1400" dirty="0" smtClean="0"/>
                <a:t> Türkiye’de diş hekimliği eğitimi liseden sonra 5 yıl olup, Temel Tıp - </a:t>
              </a:r>
              <a:r>
                <a:rPr lang="tr-TR" sz="1400" dirty="0" err="1" smtClean="0"/>
                <a:t>Dişhekimliği</a:t>
              </a:r>
              <a:r>
                <a:rPr lang="tr-TR" sz="1400" dirty="0" smtClean="0"/>
                <a:t> ve Klinik Diş hekimliği </a:t>
              </a:r>
              <a:r>
                <a:rPr lang="nn-NO" sz="1400" dirty="0" smtClean="0"/>
                <a:t>eğitimi olarak iki aşamadan oluşur</a:t>
              </a:r>
              <a:r>
                <a:rPr lang="tr-TR" sz="1400" dirty="0" smtClean="0"/>
                <a:t>.</a:t>
              </a:r>
              <a:r>
                <a:rPr lang="nn-NO" sz="1400" dirty="0" smtClean="0"/>
                <a:t> </a:t>
              </a:r>
              <a:r>
                <a:rPr lang="tr-TR" sz="1400" dirty="0" smtClean="0"/>
                <a:t>Beş yıllık eğitim boyunca öğrenciler hem teorik hem de pratik olarak yetiştirilir. Temel Diş hekimliği eğitiminde, öğrencilere temel fen bilimleri dersleri ile hekimlik nosyonunu almaları için temel tıp dersleri verilmektedir. Bu derslerin yanı sıra el becerilerini geliştirecek ve ağız-diş morfolojisini uygulayarak öğrenecekleri dersleri de alırlar. Eğitimin son iki yılında ise, meslek ağırlıklı teorik dersler ve pratik uygulamalar ağırlık kazanmaktadır.</a:t>
              </a:r>
              <a:endParaRPr lang="tr-TR" sz="1400" dirty="0"/>
            </a:p>
          </p:txBody>
        </p:sp>
      </p:grpSp>
      <p:grpSp>
        <p:nvGrpSpPr>
          <p:cNvPr id="7" name="13 Grup"/>
          <p:cNvGrpSpPr/>
          <p:nvPr/>
        </p:nvGrpSpPr>
        <p:grpSpPr>
          <a:xfrm>
            <a:off x="471232" y="3052807"/>
            <a:ext cx="8629882" cy="417743"/>
            <a:chOff x="467544" y="818850"/>
            <a:chExt cx="8208912" cy="213202"/>
          </a:xfrm>
        </p:grpSpPr>
        <p:sp>
          <p:nvSpPr>
            <p:cNvPr id="18" name="TextBox 9"/>
            <p:cNvSpPr txBox="1"/>
            <p:nvPr/>
          </p:nvSpPr>
          <p:spPr>
            <a:xfrm>
              <a:off x="798999" y="818850"/>
              <a:ext cx="7539781" cy="156410"/>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188495"/>
            </a:xfrm>
            <a:prstGeom prst="rect">
              <a:avLst/>
            </a:prstGeom>
          </p:spPr>
          <p:txBody>
            <a:bodyPr wrap="square">
              <a:spAutoFit/>
            </a:bodyPr>
            <a:lstStyle/>
            <a:p>
              <a:pPr algn="just"/>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8" name="23 Grup"/>
          <p:cNvGrpSpPr/>
          <p:nvPr/>
        </p:nvGrpSpPr>
        <p:grpSpPr>
          <a:xfrm>
            <a:off x="179512" y="4005448"/>
            <a:ext cx="8856984" cy="2674607"/>
            <a:chOff x="395536" y="771550"/>
            <a:chExt cx="8424936" cy="1296145"/>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180006"/>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1267792"/>
            </a:xfrm>
            <a:prstGeom prst="rect">
              <a:avLst/>
            </a:prstGeom>
          </p:spPr>
          <p:txBody>
            <a:bodyPr wrap="square">
              <a:spAutoFit/>
            </a:bodyPr>
            <a:lstStyle/>
            <a:p>
              <a:pPr algn="just"/>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a:t>
              </a:r>
              <a:r>
                <a:rPr lang="tr-TR" dirty="0" smtClean="0"/>
                <a:t> Diş hekimliği programına girebilmek için üstün bir akademik yeteneğin yanı sıra fen derslerinde başarılı olmak gerekir. Diş hekimliği eğitiminin uygulamalı kısmı, el ve parmak becerisi, uzay ilişkileri yeteneği ve estetik görüş gerektirmektedir. Bir diş hekimi hastaları ile iyi ilişki kurabilmeli, onların güvenini kazanabilmelidir. Bunun için diş hekimi olmayı düşünen bir kimsenin hoşgörülü, güler yüzlü olması ve insanlara içten ilgi duyması gerekir. Ayrıca bir diş hekiminin uzun süre ayakta çalışabilmesi için bedence güçlü olması beklenir. Diş hekimliği eğitimi oldukça masraflı bir eğitimdir. Öğrenciler uygulamalarda kullanacakları alet ve gereçleri kendileri sağlamak durumundadırlar ve bu da oldukça ağır bir mali yük getirmektedir.</a:t>
              </a:r>
              <a:endParaRPr lang="tr-TR" dirty="0"/>
            </a:p>
          </p:txBody>
        </p:sp>
      </p:grpSp>
    </p:spTree>
    <p:extLst>
      <p:ext uri="{BB962C8B-B14F-4D97-AF65-F5344CB8AC3E}">
        <p14:creationId xmlns:p14="http://schemas.microsoft.com/office/powerpoint/2010/main" val="166203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2812</Words>
  <Application>Microsoft Office PowerPoint</Application>
  <PresentationFormat>Ekran Gösterisi (4:3)</PresentationFormat>
  <Paragraphs>228</Paragraphs>
  <Slides>28</Slides>
  <Notes>7</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Ofis Teması</vt:lpstr>
      <vt:lpstr>SAYISAL BÖLÜMLER </vt:lpstr>
      <vt:lpstr>TIP</vt:lpstr>
      <vt:lpstr>TIP</vt:lpstr>
      <vt:lpstr>TIP</vt:lpstr>
      <vt:lpstr>             MİMARLIK</vt:lpstr>
      <vt:lpstr>MİMARLIK</vt:lpstr>
      <vt:lpstr>MİMARLIK</vt:lpstr>
      <vt:lpstr>             DİŞ HEKİMLİĞİ</vt:lpstr>
      <vt:lpstr>DİŞ HEKİMLİĞİ</vt:lpstr>
      <vt:lpstr>DİŞ HEKİMLİĞİ</vt:lpstr>
      <vt:lpstr>            ECZACILIK</vt:lpstr>
      <vt:lpstr>ECZACILIK</vt:lpstr>
      <vt:lpstr>ECZACILIK</vt:lpstr>
      <vt:lpstr>          HEMŞİRELİK</vt:lpstr>
      <vt:lpstr>HEMŞİRELİK</vt:lpstr>
      <vt:lpstr>HEMŞİRELİK</vt:lpstr>
      <vt:lpstr>          ERGOTERAPİ</vt:lpstr>
      <vt:lpstr>ERGOTERAPİ</vt:lpstr>
      <vt:lpstr>ERGOTERAPİ</vt:lpstr>
      <vt:lpstr>              İNŞAAT MÜHENDİSLİĞİ </vt:lpstr>
      <vt:lpstr>PowerPoint Sunusu</vt:lpstr>
      <vt:lpstr>İNŞAAT MÜHENDİSLİĞİ</vt:lpstr>
      <vt:lpstr>               BİLGİSAYAR MÜHENDİSLİĞİ</vt:lpstr>
      <vt:lpstr>BİLGİSAYAR MÜHENDİSLİĞİ</vt:lpstr>
      <vt:lpstr>BİLGİSAYAR MÜHENDİSLİĞİ</vt:lpstr>
      <vt:lpstr>               İLKÖĞRETİM MATEMATİK                 ÖĞRETMENLİĞİ</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SAYISAL BÖLÜMLER</dc:title>
  <dc:creator>Windows Kullanıcısı</dc:creator>
  <cp:lastModifiedBy>Windows Kullanıcısı</cp:lastModifiedBy>
  <cp:revision>7</cp:revision>
  <dcterms:created xsi:type="dcterms:W3CDTF">2018-11-19T07:08:38Z</dcterms:created>
  <dcterms:modified xsi:type="dcterms:W3CDTF">2018-11-20T05:38:50Z</dcterms:modified>
</cp:coreProperties>
</file>