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6" r:id="rId7"/>
    <p:sldId id="267" r:id="rId8"/>
    <p:sldId id="261" r:id="rId9"/>
    <p:sldId id="268" r:id="rId10"/>
    <p:sldId id="269" r:id="rId11"/>
    <p:sldId id="262" r:id="rId12"/>
    <p:sldId id="270" r:id="rId13"/>
    <p:sldId id="271" r:id="rId14"/>
    <p:sldId id="264" r:id="rId15"/>
    <p:sldId id="272" r:id="rId16"/>
    <p:sldId id="273"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949D4AA8-0C09-4FED-9508-62AA51803BEA}">
          <p14:sldIdLst>
            <p14:sldId id="256"/>
            <p14:sldId id="257"/>
            <p14:sldId id="258"/>
            <p14:sldId id="259"/>
            <p14:sldId id="260"/>
            <p14:sldId id="266"/>
            <p14:sldId id="267"/>
            <p14:sldId id="261"/>
            <p14:sldId id="268"/>
            <p14:sldId id="269"/>
            <p14:sldId id="262"/>
            <p14:sldId id="270"/>
            <p14:sldId id="271"/>
            <p14:sldId id="264"/>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1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1E09B-1427-472E-A350-A1BA823E104B}" type="datetimeFigureOut">
              <a:rPr lang="tr-TR" smtClean="0"/>
              <a:t>20.11.2018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C3A0F-62B5-4927-BBC2-D9BCD30C911A}" type="slidenum">
              <a:rPr lang="tr-TR" smtClean="0"/>
              <a:t>‹#›</a:t>
            </a:fld>
            <a:endParaRPr lang="tr-TR"/>
          </a:p>
        </p:txBody>
      </p:sp>
    </p:spTree>
    <p:extLst>
      <p:ext uri="{BB962C8B-B14F-4D97-AF65-F5344CB8AC3E}">
        <p14:creationId xmlns:p14="http://schemas.microsoft.com/office/powerpoint/2010/main" val="37710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B4ECA3C-2DB6-4681-8C3C-4A9664C56891}" type="slidenum">
              <a:rPr lang="tr-TR" smtClean="0"/>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F0C6CDB-E4F8-4388-B2BE-58A6106E070C}"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192892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0C6CDB-E4F8-4388-B2BE-58A6106E070C}"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282059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0C6CDB-E4F8-4388-B2BE-58A6106E070C}"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167701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0C6CDB-E4F8-4388-B2BE-58A6106E070C}"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325101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F0C6CDB-E4F8-4388-B2BE-58A6106E070C}" type="datetimeFigureOut">
              <a:rPr lang="tr-TR" smtClean="0"/>
              <a:t>20.11.2018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349576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F0C6CDB-E4F8-4388-B2BE-58A6106E070C}" type="datetimeFigureOut">
              <a:rPr lang="tr-TR" smtClean="0"/>
              <a:t>20.11.2018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19748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F0C6CDB-E4F8-4388-B2BE-58A6106E070C}" type="datetimeFigureOut">
              <a:rPr lang="tr-TR" smtClean="0"/>
              <a:t>20.11.2018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337788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F0C6CDB-E4F8-4388-B2BE-58A6106E070C}" type="datetimeFigureOut">
              <a:rPr lang="tr-TR" smtClean="0"/>
              <a:t>20.11.2018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167274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F0C6CDB-E4F8-4388-B2BE-58A6106E070C}" type="datetimeFigureOut">
              <a:rPr lang="tr-TR" smtClean="0"/>
              <a:t>20.11.2018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15120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F0C6CDB-E4F8-4388-B2BE-58A6106E070C}" type="datetimeFigureOut">
              <a:rPr lang="tr-TR" smtClean="0"/>
              <a:t>20.11.2018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93874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F0C6CDB-E4F8-4388-B2BE-58A6106E070C}" type="datetimeFigureOut">
              <a:rPr lang="tr-TR" smtClean="0"/>
              <a:t>20.11.2018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76B1E-8820-4A62-9786-08E725421789}" type="slidenum">
              <a:rPr lang="tr-TR" smtClean="0"/>
              <a:t>‹#›</a:t>
            </a:fld>
            <a:endParaRPr lang="tr-TR"/>
          </a:p>
        </p:txBody>
      </p:sp>
    </p:spTree>
    <p:extLst>
      <p:ext uri="{BB962C8B-B14F-4D97-AF65-F5344CB8AC3E}">
        <p14:creationId xmlns:p14="http://schemas.microsoft.com/office/powerpoint/2010/main" val="368003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C6CDB-E4F8-4388-B2BE-58A6106E070C}" type="datetimeFigureOut">
              <a:rPr lang="tr-TR" smtClean="0"/>
              <a:t>20.11.2018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76B1E-8820-4A62-9786-08E725421789}" type="slidenum">
              <a:rPr lang="tr-TR" smtClean="0"/>
              <a:t>‹#›</a:t>
            </a:fld>
            <a:endParaRPr lang="tr-TR"/>
          </a:p>
        </p:txBody>
      </p:sp>
    </p:spTree>
    <p:extLst>
      <p:ext uri="{BB962C8B-B14F-4D97-AF65-F5344CB8AC3E}">
        <p14:creationId xmlns:p14="http://schemas.microsoft.com/office/powerpoint/2010/main" val="77414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3"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4384" y="2924944"/>
            <a:ext cx="9154295" cy="39330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000" dirty="0" smtClean="0"/>
              <a:t>SÖZEL BÖLÜMLER </a:t>
            </a:r>
          </a:p>
          <a:p>
            <a:pPr algn="ctr"/>
            <a:r>
              <a:rPr lang="tr-TR" sz="5000" dirty="0" smtClean="0"/>
              <a:t>MESLEK TANITIMI</a:t>
            </a:r>
            <a:endParaRPr lang="tr-TR" sz="5000" dirty="0"/>
          </a:p>
        </p:txBody>
      </p:sp>
    </p:spTree>
    <p:extLst>
      <p:ext uri="{BB962C8B-B14F-4D97-AF65-F5344CB8AC3E}">
        <p14:creationId xmlns:p14="http://schemas.microsoft.com/office/powerpoint/2010/main" val="278394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0573"/>
            <a:ext cx="9137564" cy="1417638"/>
          </a:xfrm>
        </p:spPr>
        <p:txBody>
          <a:bodyPr/>
          <a:lstStyle/>
          <a:p>
            <a:r>
              <a:rPr lang="tr-TR" dirty="0" smtClean="0"/>
              <a:t> OKUL ÖNCESİ ÖĞRETMENLİĞİ </a:t>
            </a:r>
            <a:endParaRPr lang="tr-TR" dirty="0"/>
          </a:p>
        </p:txBody>
      </p:sp>
      <p:sp>
        <p:nvSpPr>
          <p:cNvPr id="3" name="Oval 2"/>
          <p:cNvSpPr/>
          <p:nvPr/>
        </p:nvSpPr>
        <p:spPr>
          <a:xfrm>
            <a:off x="0" y="1988840"/>
            <a:ext cx="4355976" cy="410445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EĞİTİMİNİN VERİLDİĞİ YERLER </a:t>
            </a:r>
          </a:p>
          <a:p>
            <a:pPr algn="ctr"/>
            <a:r>
              <a:rPr lang="tr-TR" dirty="0" smtClean="0"/>
              <a:t>Mesleğin eğitimi çeşitli üniversitelere bağlı fakültelerin "Anaokulu </a:t>
            </a:r>
            <a:r>
              <a:rPr lang="tr-TR" dirty="0" err="1" smtClean="0"/>
              <a:t>Öğretmenliği","Okul</a:t>
            </a:r>
            <a:r>
              <a:rPr lang="tr-TR" dirty="0" smtClean="0"/>
              <a:t> Öncesi Eğitimi Öğretmenliği" ve “Çocuk Gelişimi ve Eğitimi Öğretmenliği” bölümlerinde verilmektedir. </a:t>
            </a:r>
            <a:endParaRPr lang="tr-TR" dirty="0"/>
          </a:p>
        </p:txBody>
      </p:sp>
      <p:sp>
        <p:nvSpPr>
          <p:cNvPr id="4" name="Oval 3"/>
          <p:cNvSpPr/>
          <p:nvPr/>
        </p:nvSpPr>
        <p:spPr>
          <a:xfrm>
            <a:off x="4860032" y="1988840"/>
            <a:ext cx="4176464" cy="396044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 EĞİTİMİNE GİRİŞ KOŞULLARI </a:t>
            </a:r>
          </a:p>
          <a:p>
            <a:pPr algn="ctr"/>
            <a:r>
              <a:rPr lang="tr-TR" dirty="0" smtClean="0"/>
              <a:t>Öğrenci Seçme Sınavı’nda (ÖSS) Okul Öncesi Öğretmenliği lisans programları için yeterli “Eşit Ağırlık (EA)” puanı almak Anaokulu Öğretmenliği ve Çocuk Gelişimi ve Eğitimi Öğretmenliği lisans programları için yeterli Sözel(SÖZ)gerekmektedir. </a:t>
            </a:r>
            <a:endParaRPr lang="tr-TR" dirty="0"/>
          </a:p>
        </p:txBody>
      </p:sp>
    </p:spTree>
    <p:extLst>
      <p:ext uri="{BB962C8B-B14F-4D97-AF65-F5344CB8AC3E}">
        <p14:creationId xmlns:p14="http://schemas.microsoft.com/office/powerpoint/2010/main" val="368800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850" y="0"/>
            <a:ext cx="9144000" cy="1417638"/>
          </a:xfrm>
          <a:solidFill>
            <a:schemeClr val="accent5"/>
          </a:solidFill>
        </p:spPr>
        <p:txBody>
          <a:bodyPr/>
          <a:lstStyle/>
          <a:p>
            <a:r>
              <a:rPr lang="tr-TR" dirty="0" smtClean="0"/>
              <a:t>TÜRKÇE ÖĞRETMENLİĞİ</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608" y="2944812"/>
            <a:ext cx="60960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38550"/>
            <a:ext cx="21209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208" y="5185187"/>
            <a:ext cx="115252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638550"/>
            <a:ext cx="211613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3" name="Dikdörtgen 2"/>
          <p:cNvSpPr/>
          <p:nvPr/>
        </p:nvSpPr>
        <p:spPr>
          <a:xfrm>
            <a:off x="2681536" y="2318981"/>
            <a:ext cx="3114600" cy="646331"/>
          </a:xfrm>
          <a:prstGeom prst="rect">
            <a:avLst/>
          </a:prstGeom>
        </p:spPr>
        <p:txBody>
          <a:bodyPr wrap="square">
            <a:spAutoFit/>
          </a:bodyPr>
          <a:lstStyle/>
          <a:p>
            <a:pPr algn="ctr"/>
            <a:r>
              <a:rPr lang="tr-TR" b="1" i="1" dirty="0" smtClean="0"/>
              <a:t>248,72</a:t>
            </a:r>
          </a:p>
          <a:p>
            <a:pPr algn="ctr"/>
            <a:r>
              <a:rPr lang="tr-TR" b="1" i="1" dirty="0" smtClean="0"/>
              <a:t>2018 En Küçük Başarı Puan</a:t>
            </a:r>
            <a:endParaRPr lang="tr-TR" b="1" i="1" dirty="0"/>
          </a:p>
        </p:txBody>
      </p:sp>
    </p:spTree>
    <p:extLst>
      <p:ext uri="{BB962C8B-B14F-4D97-AF65-F5344CB8AC3E}">
        <p14:creationId xmlns:p14="http://schemas.microsoft.com/office/powerpoint/2010/main" val="148001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270" y="0"/>
            <a:ext cx="9168269" cy="980728"/>
          </a:xfrm>
          <a:solidFill>
            <a:schemeClr val="accent2">
              <a:lumMod val="60000"/>
              <a:lumOff val="40000"/>
            </a:schemeClr>
          </a:solidFill>
        </p:spPr>
        <p:txBody>
          <a:bodyPr/>
          <a:lstStyle/>
          <a:p>
            <a:r>
              <a:rPr lang="tr-TR" dirty="0" smtClean="0"/>
              <a:t>TÜRKÇE ÖĞRETMENLİĞİ</a:t>
            </a:r>
            <a:endParaRPr lang="tr-TR" dirty="0"/>
          </a:p>
        </p:txBody>
      </p:sp>
      <p:sp>
        <p:nvSpPr>
          <p:cNvPr id="3" name="Elmas 2"/>
          <p:cNvSpPr/>
          <p:nvPr/>
        </p:nvSpPr>
        <p:spPr>
          <a:xfrm>
            <a:off x="-108520" y="1047588"/>
            <a:ext cx="3600400" cy="5184576"/>
          </a:xfrm>
          <a:prstGeom prst="diamon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i="1" dirty="0" smtClean="0">
                <a:solidFill>
                  <a:schemeClr val="tx1"/>
                </a:solidFill>
              </a:rPr>
              <a:t>Programın Amacı</a:t>
            </a:r>
          </a:p>
          <a:p>
            <a:pPr algn="ctr"/>
            <a:r>
              <a:rPr lang="tr-TR" sz="1400" b="1" i="1" dirty="0" smtClean="0">
                <a:solidFill>
                  <a:schemeClr val="accent1"/>
                </a:solidFill>
              </a:rPr>
              <a:t>Türkçe öğretmenliği programının amacı, ilköğretimin ikinci basamağında bulunan (12 – 15 yaşlarındaki) çocuklara </a:t>
            </a:r>
            <a:r>
              <a:rPr lang="tr-TR" sz="1400" b="1" i="1" dirty="0" err="1" smtClean="0">
                <a:solidFill>
                  <a:schemeClr val="accent1"/>
                </a:solidFill>
              </a:rPr>
              <a:t>Türkçe’yi</a:t>
            </a:r>
            <a:r>
              <a:rPr lang="tr-TR" sz="1400" b="1" i="1" dirty="0" smtClean="0">
                <a:solidFill>
                  <a:schemeClr val="accent1"/>
                </a:solidFill>
              </a:rPr>
              <a:t> doğru kullanabilme, okuduğunu anlama, kendisini sözlü ve yazılı olarak ifade edebilme becerilerini kazandıracak </a:t>
            </a:r>
            <a:r>
              <a:rPr lang="tr-TR" sz="1400" dirty="0" smtClean="0">
                <a:solidFill>
                  <a:schemeClr val="accent1"/>
                </a:solidFill>
              </a:rPr>
              <a:t>öğretmenleri yetiştirmektir.</a:t>
            </a:r>
            <a:endParaRPr lang="tr-TR" sz="1400" dirty="0">
              <a:solidFill>
                <a:schemeClr val="accent1"/>
              </a:solidFill>
            </a:endParaRPr>
          </a:p>
        </p:txBody>
      </p:sp>
      <p:sp>
        <p:nvSpPr>
          <p:cNvPr id="4" name="Yuvarlatılmış Dikdörtgen 3"/>
          <p:cNvSpPr/>
          <p:nvPr/>
        </p:nvSpPr>
        <p:spPr>
          <a:xfrm>
            <a:off x="3491880" y="1052736"/>
            <a:ext cx="5652120"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chemeClr val="tx1"/>
                </a:solidFill>
              </a:rPr>
              <a:t>Programda Okutulan Dersler</a:t>
            </a:r>
          </a:p>
          <a:p>
            <a:pPr algn="ctr"/>
            <a:r>
              <a:rPr lang="tr-TR" sz="1600" dirty="0" smtClean="0"/>
              <a:t>Türkçe öğretmenliği programında Türk dilinin özellikleri, gramer yapısı, Türk dili ile yazılmış edebi eserlerin incelenmesini ile ilgili dersler yanında öğrenme psikolojisi, genel öğretim yöntemleri, Türkçe’nin öğretiminde kullanılacak yöntemler, ölçme ve değerlendirme ve rehberlik gibi meslek dersleri okutulur ve uygulama yaptırılır. Ayrıca program boyunca, eğitim psikolojisi, genel öğretim metotları, özel öğretim metotları, ölçme – değerlendirme ve rehberlik gibi, öğretmenlik meslek bilgisi kazandıran dersler de okutulur.</a:t>
            </a:r>
            <a:endParaRPr lang="tr-TR" sz="1600" dirty="0"/>
          </a:p>
        </p:txBody>
      </p:sp>
      <p:sp>
        <p:nvSpPr>
          <p:cNvPr id="5" name="Oval 4"/>
          <p:cNvSpPr/>
          <p:nvPr/>
        </p:nvSpPr>
        <p:spPr>
          <a:xfrm>
            <a:off x="3491880" y="3639519"/>
            <a:ext cx="5724128" cy="31409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i="1" dirty="0" smtClean="0">
                <a:solidFill>
                  <a:schemeClr val="tx1"/>
                </a:solidFill>
              </a:rPr>
              <a:t>GEREKEN NİTELİKLER</a:t>
            </a:r>
          </a:p>
          <a:p>
            <a:pPr algn="ctr"/>
            <a:r>
              <a:rPr lang="tr-TR" sz="1700" dirty="0" smtClean="0"/>
              <a:t>   Türkçe öğretmeni olmak isteyenlerin dil </a:t>
            </a:r>
          </a:p>
          <a:p>
            <a:pPr algn="ctr"/>
            <a:r>
              <a:rPr lang="tr-TR" sz="1700" dirty="0" smtClean="0"/>
              <a:t>ve edebiyata ilgi duyan, sözel yeteneği gelişmiş, düşüncelerini sözlü ve yazılı olarak çok iyi ifade edebilen bireyler olmaları gerekir. Başkaları ile iyi iletişim kurabilme, iyi bir öğrenme ortamı sağlayabilme, kendini ve çevresindekileri geliştirme çabasında olma da Türkçe öğretmenlerinde aranan özelliklerdir</a:t>
            </a:r>
            <a:r>
              <a:rPr lang="tr-TR" dirty="0" smtClean="0"/>
              <a:t>.</a:t>
            </a:r>
          </a:p>
          <a:p>
            <a:pPr algn="ctr"/>
            <a:endParaRPr lang="tr-TR" dirty="0" smtClean="0"/>
          </a:p>
          <a:p>
            <a:pPr algn="ctr"/>
            <a:r>
              <a:rPr lang="tr-TR" dirty="0" smtClean="0"/>
              <a:t> </a:t>
            </a:r>
            <a:endParaRPr lang="tr-TR" dirty="0"/>
          </a:p>
        </p:txBody>
      </p:sp>
    </p:spTree>
    <p:extLst>
      <p:ext uri="{BB962C8B-B14F-4D97-AF65-F5344CB8AC3E}">
        <p14:creationId xmlns:p14="http://schemas.microsoft.com/office/powerpoint/2010/main" val="268197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400"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ıgen 2"/>
          <p:cNvSpPr/>
          <p:nvPr/>
        </p:nvSpPr>
        <p:spPr>
          <a:xfrm>
            <a:off x="0" y="1484784"/>
            <a:ext cx="3995936" cy="5373216"/>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sz="2000" b="1" i="1" dirty="0" smtClean="0">
                <a:solidFill>
                  <a:schemeClr val="bg1"/>
                </a:solidFill>
              </a:rPr>
              <a:t>Mezunların Kazandıkları Unvan ve Yaptıkları İşler</a:t>
            </a:r>
          </a:p>
          <a:p>
            <a:pPr algn="ctr"/>
            <a:r>
              <a:rPr lang="tr-TR" sz="1400" dirty="0" smtClean="0">
                <a:solidFill>
                  <a:schemeClr val="tx1"/>
                </a:solidFill>
              </a:rPr>
              <a:t>Türkçe öğretmenliği programını bitirenlere “Türkçe Öğretmeni” unvanı verilir. Türkçe öğretmeni görev yaptığı okulda öğrencilere Milli Eğitim Bakanlığı tarafından hazırlanan öğretim programları çerçevesinde alanı ile ilgili bilgi, beceri ve tutumlar kazandırır. Bunun için uygun öğrenme ortamları hazırlar, öğrencilerinin başarılarını değerlendirir ve başarıyı artırıcı önlemler alır, mesleğindeki gelişmeleri izler ve bunların öğretim programlarına yansıtılmasına çalışır.</a:t>
            </a:r>
          </a:p>
          <a:p>
            <a:pPr algn="ctr"/>
            <a:endParaRPr lang="tr-TR" dirty="0" smtClean="0"/>
          </a:p>
          <a:p>
            <a:pPr algn="ctr"/>
            <a:r>
              <a:rPr lang="tr-TR" dirty="0" smtClean="0"/>
              <a:t> </a:t>
            </a:r>
            <a:endParaRPr lang="tr-TR" dirty="0"/>
          </a:p>
        </p:txBody>
      </p:sp>
      <p:sp>
        <p:nvSpPr>
          <p:cNvPr id="4" name="Düzgün Beşgen 3"/>
          <p:cNvSpPr/>
          <p:nvPr/>
        </p:nvSpPr>
        <p:spPr>
          <a:xfrm>
            <a:off x="4932040" y="1412776"/>
            <a:ext cx="4211960" cy="5445224"/>
          </a:xfrm>
          <a:prstGeom prst="pen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i="1" dirty="0" smtClean="0">
                <a:solidFill>
                  <a:schemeClr val="tx1"/>
                </a:solidFill>
              </a:rPr>
              <a:t>Çalışma Alanları</a:t>
            </a:r>
          </a:p>
          <a:p>
            <a:pPr algn="ctr"/>
            <a:r>
              <a:rPr lang="tr-TR" dirty="0" smtClean="0"/>
              <a:t>Türkçe öğretmenleri resmi ve özel ilköğretim okullarında ve dershanelerde öğretmen olarak çalışma olanağına sahiptirler.</a:t>
            </a:r>
          </a:p>
          <a:p>
            <a:pPr algn="ctr"/>
            <a:endParaRPr lang="tr-TR" dirty="0" smtClean="0"/>
          </a:p>
          <a:p>
            <a:pPr algn="ctr"/>
            <a:r>
              <a:rPr lang="tr-TR" dirty="0" smtClean="0"/>
              <a:t> </a:t>
            </a:r>
            <a:endParaRPr lang="tr-TR" dirty="0"/>
          </a:p>
        </p:txBody>
      </p:sp>
    </p:spTree>
    <p:extLst>
      <p:ext uri="{BB962C8B-B14F-4D97-AF65-F5344CB8AC3E}">
        <p14:creationId xmlns:p14="http://schemas.microsoft.com/office/powerpoint/2010/main" val="32904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08112"/>
          </a:xfrm>
          <a:solidFill>
            <a:srgbClr val="7030A0"/>
          </a:solidFill>
        </p:spPr>
        <p:txBody>
          <a:bodyPr/>
          <a:lstStyle/>
          <a:p>
            <a:r>
              <a:rPr lang="tr-TR" dirty="0" smtClean="0">
                <a:solidFill>
                  <a:schemeClr val="bg1"/>
                </a:solidFill>
              </a:rPr>
              <a:t>SOSYAL BİLGİLER ÖĞRETMENLİĞİ</a:t>
            </a:r>
            <a:endParaRPr lang="tr-TR"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338" y="2978696"/>
            <a:ext cx="60960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730" y="3638550"/>
            <a:ext cx="21209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452" y="5126188"/>
            <a:ext cx="115252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644944"/>
            <a:ext cx="211613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5126038"/>
            <a:ext cx="115887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123728" y="1149062"/>
            <a:ext cx="4914885" cy="369332"/>
          </a:xfrm>
          <a:prstGeom prst="rect">
            <a:avLst/>
          </a:prstGeom>
          <a:noFill/>
        </p:spPr>
        <p:txBody>
          <a:bodyPr wrap="square" rtlCol="0">
            <a:spAutoFit/>
          </a:bodyPr>
          <a:lstStyle/>
          <a:p>
            <a:pPr marL="285750" indent="-285750">
              <a:buFont typeface="Wingdings" pitchFamily="2" charset="2"/>
              <a:buChar char="v"/>
            </a:pPr>
            <a:r>
              <a:rPr lang="tr-TR" dirty="0" smtClean="0"/>
              <a:t>MANİSA CELAL BAYAR ÜNİVERSİTESİ</a:t>
            </a:r>
            <a:endParaRPr lang="tr-TR" dirty="0"/>
          </a:p>
        </p:txBody>
      </p:sp>
      <p:sp>
        <p:nvSpPr>
          <p:cNvPr id="4" name="Metin kutusu 3"/>
          <p:cNvSpPr txBox="1"/>
          <p:nvPr/>
        </p:nvSpPr>
        <p:spPr>
          <a:xfrm>
            <a:off x="2991197" y="2276872"/>
            <a:ext cx="3741043" cy="984885"/>
          </a:xfrm>
          <a:prstGeom prst="rect">
            <a:avLst/>
          </a:prstGeom>
          <a:noFill/>
        </p:spPr>
        <p:txBody>
          <a:bodyPr wrap="square" rtlCol="0">
            <a:spAutoFit/>
          </a:bodyPr>
          <a:lstStyle/>
          <a:p>
            <a:r>
              <a:rPr lang="tr-TR" sz="2000" b="1" i="1" dirty="0" smtClean="0">
                <a:solidFill>
                  <a:schemeClr val="accent1"/>
                </a:solidFill>
              </a:rPr>
              <a:t> 311.56</a:t>
            </a:r>
          </a:p>
          <a:p>
            <a:r>
              <a:rPr lang="tr-TR" sz="2000" b="1" i="1" dirty="0" smtClean="0"/>
              <a:t>En küçük başarı puanı</a:t>
            </a:r>
          </a:p>
          <a:p>
            <a:endParaRPr lang="tr-TR" dirty="0"/>
          </a:p>
        </p:txBody>
      </p:sp>
      <p:sp>
        <p:nvSpPr>
          <p:cNvPr id="5" name="Metin kutusu 4"/>
          <p:cNvSpPr txBox="1"/>
          <p:nvPr/>
        </p:nvSpPr>
        <p:spPr>
          <a:xfrm>
            <a:off x="6117588" y="3573015"/>
            <a:ext cx="2232248" cy="646331"/>
          </a:xfrm>
          <a:prstGeom prst="rect">
            <a:avLst/>
          </a:prstGeom>
          <a:noFill/>
        </p:spPr>
        <p:txBody>
          <a:bodyPr wrap="square" rtlCol="0">
            <a:spAutoFit/>
          </a:bodyPr>
          <a:lstStyle/>
          <a:p>
            <a:r>
              <a:rPr lang="tr-TR" b="1" i="1" dirty="0" smtClean="0">
                <a:solidFill>
                  <a:srgbClr val="FF0000"/>
                </a:solidFill>
              </a:rPr>
              <a:t>SÖZEL</a:t>
            </a:r>
            <a:r>
              <a:rPr lang="tr-TR" b="1" i="1" dirty="0" smtClean="0"/>
              <a:t> </a:t>
            </a:r>
          </a:p>
          <a:p>
            <a:r>
              <a:rPr lang="tr-TR" b="1" i="1" dirty="0" smtClean="0"/>
              <a:t>PUAN TÜRÜ</a:t>
            </a:r>
            <a:endParaRPr lang="tr-TR" b="1" i="1" dirty="0"/>
          </a:p>
        </p:txBody>
      </p:sp>
    </p:spTree>
    <p:extLst>
      <p:ext uri="{BB962C8B-B14F-4D97-AF65-F5344CB8AC3E}">
        <p14:creationId xmlns:p14="http://schemas.microsoft.com/office/powerpoint/2010/main" val="309915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aralelkenar 2"/>
          <p:cNvSpPr/>
          <p:nvPr/>
        </p:nvSpPr>
        <p:spPr>
          <a:xfrm>
            <a:off x="0" y="1881494"/>
            <a:ext cx="2952328" cy="4968552"/>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i="1" dirty="0" smtClean="0">
                <a:solidFill>
                  <a:schemeClr val="tx1"/>
                </a:solidFill>
              </a:rPr>
              <a:t>Programın Amacı</a:t>
            </a:r>
          </a:p>
          <a:p>
            <a:pPr algn="ctr"/>
            <a:r>
              <a:rPr lang="tr-TR" dirty="0" smtClean="0">
                <a:solidFill>
                  <a:schemeClr val="tx1"/>
                </a:solidFill>
              </a:rPr>
              <a:t>Sosyal bilgiler öğretmenliği programının amacı, ilköğretim okullarının ikinci aşamasında sosyal bilgiler (tarih, coğrafya, yurttaşlık bilgisi) derslerini okutacak öğretmenleri yetiştirmektir.</a:t>
            </a:r>
            <a:endParaRPr lang="tr-TR" dirty="0">
              <a:solidFill>
                <a:schemeClr val="tx1"/>
              </a:solidFill>
            </a:endParaRPr>
          </a:p>
        </p:txBody>
      </p:sp>
      <p:sp>
        <p:nvSpPr>
          <p:cNvPr id="4" name="Oval 3"/>
          <p:cNvSpPr/>
          <p:nvPr/>
        </p:nvSpPr>
        <p:spPr>
          <a:xfrm>
            <a:off x="2976306" y="1875304"/>
            <a:ext cx="3024336" cy="49685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i="1" dirty="0" smtClean="0">
                <a:solidFill>
                  <a:schemeClr val="bg2">
                    <a:lumMod val="10000"/>
                  </a:schemeClr>
                </a:solidFill>
              </a:rPr>
              <a:t>Programda Okutulan </a:t>
            </a:r>
          </a:p>
          <a:p>
            <a:pPr algn="ctr"/>
            <a:r>
              <a:rPr lang="tr-TR" sz="1300" dirty="0" smtClean="0"/>
              <a:t>Dersler</a:t>
            </a:r>
          </a:p>
          <a:p>
            <a:pPr algn="ctr"/>
            <a:r>
              <a:rPr lang="tr-TR" sz="1300" dirty="0" smtClean="0"/>
              <a:t>İlköğretim sosyal bilgiler programında Eskiçağ tarihi, Müslüman Türk devletleri tarihi, Selçuklu ve Osmanlı tarihi, Türkiye Cumhuriyeti tarihi, jeomorfoloji, klimatoloji, hidrografya, bitki coğrafyası, Türkiye’nin ekonomik coğrafyası, nüfus ve yerleşme coğrafyası, sosyoloji gibi alan dersleri verilir. Ayrıca, psikolojiye giriş, eğitim psikolojisi, genel öğretim metotları, özel öğretim metotları, ölçme ve değerlendirme ve rehberlik gibi öğretmenlik meslek bilgisi veren dersler okutulur ve uygulama yaptırılır.</a:t>
            </a:r>
            <a:endParaRPr lang="tr-TR" sz="1300" dirty="0"/>
          </a:p>
        </p:txBody>
      </p:sp>
      <p:sp>
        <p:nvSpPr>
          <p:cNvPr id="5" name="İkizkenar Üçgen 4"/>
          <p:cNvSpPr/>
          <p:nvPr/>
        </p:nvSpPr>
        <p:spPr>
          <a:xfrm>
            <a:off x="5436096" y="1778461"/>
            <a:ext cx="3707904" cy="50653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i="1" dirty="0" smtClean="0"/>
              <a:t>GEREKEN NİTELİKLER</a:t>
            </a:r>
          </a:p>
          <a:p>
            <a:pPr algn="ctr"/>
            <a:r>
              <a:rPr lang="tr-TR" sz="1200" dirty="0" smtClean="0"/>
              <a:t>Sosyal bilgiler öğretmenliği programında okumak isteyenlerin üst düzeyde sözel yeteneğe sahip, sosyal bilgilere ilgili ve bu alanda başarılı bireyler olmaları gerekir. Düşüncelerini başkalarına etkili bir biçimde aktarabilme, başkaları ile iyi iletişim kurabilme, iyi bir öğrenme ortamı sağlayabilme, kendini ve çevresindekileri geliştirme çabasında olma da tarih öğretmenlerinde aranan özelliklerdir.</a:t>
            </a:r>
          </a:p>
          <a:p>
            <a:pPr algn="ctr"/>
            <a:endParaRPr lang="tr-TR" dirty="0" smtClean="0"/>
          </a:p>
          <a:p>
            <a:pPr algn="ctr"/>
            <a:r>
              <a:rPr lang="tr-TR" dirty="0" smtClean="0"/>
              <a:t> </a:t>
            </a:r>
            <a:endParaRPr lang="tr-TR" dirty="0"/>
          </a:p>
        </p:txBody>
      </p:sp>
    </p:spTree>
    <p:extLst>
      <p:ext uri="{BB962C8B-B14F-4D97-AF65-F5344CB8AC3E}">
        <p14:creationId xmlns:p14="http://schemas.microsoft.com/office/powerpoint/2010/main" val="166549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mas 2"/>
          <p:cNvSpPr/>
          <p:nvPr/>
        </p:nvSpPr>
        <p:spPr>
          <a:xfrm>
            <a:off x="35496" y="980728"/>
            <a:ext cx="4824536" cy="5877272"/>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00" b="1" i="1" dirty="0" smtClean="0">
              <a:solidFill>
                <a:schemeClr val="bg2">
                  <a:lumMod val="10000"/>
                </a:schemeClr>
              </a:solidFill>
            </a:endParaRPr>
          </a:p>
          <a:p>
            <a:pPr algn="ctr"/>
            <a:endParaRPr lang="tr-TR" sz="1300" b="1" i="1" dirty="0">
              <a:solidFill>
                <a:schemeClr val="bg2">
                  <a:lumMod val="10000"/>
                </a:schemeClr>
              </a:solidFill>
            </a:endParaRPr>
          </a:p>
          <a:p>
            <a:pPr algn="ctr"/>
            <a:endParaRPr lang="tr-TR" sz="1300" b="1" i="1" dirty="0" smtClean="0">
              <a:solidFill>
                <a:schemeClr val="bg2">
                  <a:lumMod val="10000"/>
                </a:schemeClr>
              </a:solidFill>
            </a:endParaRPr>
          </a:p>
          <a:p>
            <a:pPr algn="ctr"/>
            <a:endParaRPr lang="tr-TR" sz="1300" b="1" i="1" dirty="0">
              <a:solidFill>
                <a:schemeClr val="bg2">
                  <a:lumMod val="10000"/>
                </a:schemeClr>
              </a:solidFill>
            </a:endParaRPr>
          </a:p>
          <a:p>
            <a:pPr algn="ctr"/>
            <a:r>
              <a:rPr lang="tr-TR" sz="1300" b="1" i="1" dirty="0" smtClean="0">
                <a:solidFill>
                  <a:schemeClr val="bg2">
                    <a:lumMod val="10000"/>
                  </a:schemeClr>
                </a:solidFill>
              </a:rPr>
              <a:t>Mezunların Kazandıkları Unvan ve Yaptıkları İşler</a:t>
            </a:r>
          </a:p>
          <a:p>
            <a:pPr algn="ctr"/>
            <a:r>
              <a:rPr lang="tr-TR" sz="1300" dirty="0" smtClean="0"/>
              <a:t>Bu programı bitirenlere “Sosyal Bilgiler Öğretmeni” unvanı verilir. Sosyal bilgiler öğretmeni görev yaptığı okulda öğrencilere Milli Eğitim Bakanlığı tarafından hazırlanan öğretim programları çerçevesinde alanı ile ilgili bilgi, beceri ve tutumlar kazandırır. Bunun için uygun öğrenme ortamları hazırlar, öğrencilerinin başarılarını değerlendirir ve başarıyı artırıcı önlemler alır, mesleğindeki gelişmeleri izler ve bunların öğretim programlarına yansıtılmasına çalışır.</a:t>
            </a:r>
          </a:p>
          <a:p>
            <a:pPr algn="ctr"/>
            <a:endParaRPr lang="tr-TR" dirty="0" smtClean="0"/>
          </a:p>
          <a:p>
            <a:pPr algn="ctr"/>
            <a:r>
              <a:rPr lang="tr-TR" dirty="0" smtClean="0"/>
              <a:t> </a:t>
            </a:r>
            <a:endParaRPr lang="tr-TR" dirty="0"/>
          </a:p>
        </p:txBody>
      </p:sp>
      <p:sp>
        <p:nvSpPr>
          <p:cNvPr id="4" name="Düzgün Beşgen 3"/>
          <p:cNvSpPr/>
          <p:nvPr/>
        </p:nvSpPr>
        <p:spPr>
          <a:xfrm>
            <a:off x="4860032" y="1176338"/>
            <a:ext cx="4104456" cy="5696476"/>
          </a:xfrm>
          <a:prstGeom prst="pen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500" b="1" i="1" dirty="0" smtClean="0"/>
              <a:t>ÇALIŞMA ALANLARI</a:t>
            </a:r>
          </a:p>
          <a:p>
            <a:pPr algn="ctr"/>
            <a:r>
              <a:rPr lang="tr-TR" dirty="0" smtClean="0"/>
              <a:t>Sosyal bilgiler öğretmenleri resmi ve özel ilköğretim okullarında, özel dershanelerde öğretmen olarak çalışma olanağına sahiptirler.</a:t>
            </a:r>
          </a:p>
          <a:p>
            <a:pPr algn="ctr"/>
            <a:endParaRPr lang="tr-TR" dirty="0" smtClean="0"/>
          </a:p>
          <a:p>
            <a:pPr algn="ctr"/>
            <a:r>
              <a:rPr lang="tr-TR" dirty="0" smtClean="0"/>
              <a:t> </a:t>
            </a:r>
            <a:endParaRPr lang="tr-TR" dirty="0"/>
          </a:p>
        </p:txBody>
      </p:sp>
    </p:spTree>
    <p:extLst>
      <p:ext uri="{BB962C8B-B14F-4D97-AF65-F5344CB8AC3E}">
        <p14:creationId xmlns:p14="http://schemas.microsoft.com/office/powerpoint/2010/main" val="311097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smtClean="0"/>
              <a:t>                 ÖZEL EĞİTİM ÖĞRETMENLİĞİ</a:t>
            </a:r>
            <a:endParaRPr lang="id-ID" dirty="0"/>
          </a:p>
        </p:txBody>
      </p:sp>
      <p:sp>
        <p:nvSpPr>
          <p:cNvPr id="35" name="34 Oval"/>
          <p:cNvSpPr/>
          <p:nvPr/>
        </p:nvSpPr>
        <p:spPr>
          <a:xfrm>
            <a:off x="61575" y="-32463"/>
            <a:ext cx="2422193" cy="3004289"/>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tr-TR"/>
          </a:p>
        </p:txBody>
      </p:sp>
      <p:sp>
        <p:nvSpPr>
          <p:cNvPr id="49" name="Freeform 17"/>
          <p:cNvSpPr>
            <a:spLocks/>
          </p:cNvSpPr>
          <p:nvPr/>
        </p:nvSpPr>
        <p:spPr bwMode="auto">
          <a:xfrm>
            <a:off x="4276652" y="2957216"/>
            <a:ext cx="610791" cy="3914775"/>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chemeClr val="accent1"/>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0" name="Freeform 14"/>
          <p:cNvSpPr>
            <a:spLocks/>
          </p:cNvSpPr>
          <p:nvPr/>
        </p:nvSpPr>
        <p:spPr bwMode="auto">
          <a:xfrm>
            <a:off x="2343779" y="3702859"/>
            <a:ext cx="2114550" cy="3215879"/>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chemeClr val="accent3"/>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1" name="Freeform 16"/>
          <p:cNvSpPr>
            <a:spLocks/>
          </p:cNvSpPr>
          <p:nvPr/>
        </p:nvSpPr>
        <p:spPr bwMode="auto">
          <a:xfrm>
            <a:off x="4707665" y="3702859"/>
            <a:ext cx="2118122" cy="3215879"/>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chemeClr val="accent2"/>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2" name="Freeform 13"/>
          <p:cNvSpPr>
            <a:spLocks/>
          </p:cNvSpPr>
          <p:nvPr/>
        </p:nvSpPr>
        <p:spPr bwMode="auto">
          <a:xfrm>
            <a:off x="3060084" y="5185187"/>
            <a:ext cx="1158479" cy="1733549"/>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chemeClr val="accent5"/>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sp>
        <p:nvSpPr>
          <p:cNvPr id="53" name="Freeform 15"/>
          <p:cNvSpPr>
            <a:spLocks/>
          </p:cNvSpPr>
          <p:nvPr/>
        </p:nvSpPr>
        <p:spPr bwMode="auto">
          <a:xfrm>
            <a:off x="4953194" y="5185187"/>
            <a:ext cx="1157288" cy="1733549"/>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chemeClr val="accent4"/>
          </a:solidFill>
          <a:ln>
            <a:noFill/>
          </a:ln>
          <a:effectLst/>
        </p:spPr>
        <p:txBody>
          <a:bodyPr vert="horz" wrap="square" lIns="61222" tIns="30611" rIns="61222" bIns="30611" numCol="1" anchor="t" anchorCtr="0" compatLnSpc="1">
            <a:prstTxWarp prst="textNoShape">
              <a:avLst/>
            </a:prstTxWarp>
          </a:bodyPr>
          <a:lstStyle/>
          <a:p>
            <a:endParaRPr lang="id-ID" sz="1200" dirty="0"/>
          </a:p>
        </p:txBody>
      </p:sp>
      <p:grpSp>
        <p:nvGrpSpPr>
          <p:cNvPr id="26" name="25 Grup"/>
          <p:cNvGrpSpPr/>
          <p:nvPr/>
        </p:nvGrpSpPr>
        <p:grpSpPr>
          <a:xfrm>
            <a:off x="815955" y="5323006"/>
            <a:ext cx="2194613" cy="764389"/>
            <a:chOff x="815954" y="3992256"/>
            <a:chExt cx="2194613" cy="573292"/>
          </a:xfrm>
        </p:grpSpPr>
        <p:sp>
          <p:nvSpPr>
            <p:cNvPr id="66" name="TextBox 65"/>
            <p:cNvSpPr txBox="1"/>
            <p:nvPr/>
          </p:nvSpPr>
          <p:spPr>
            <a:xfrm>
              <a:off x="817080" y="3992256"/>
              <a:ext cx="2193487" cy="223403"/>
            </a:xfrm>
            <a:prstGeom prst="rect">
              <a:avLst/>
            </a:prstGeom>
            <a:noFill/>
          </p:spPr>
          <p:txBody>
            <a:bodyPr wrap="none" lIns="81630" tIns="40815" rIns="81630" bIns="40815" rtlCol="0">
              <a:spAutoFit/>
            </a:bodyPr>
            <a:lstStyle/>
            <a:p>
              <a:pPr algn="r"/>
              <a:r>
                <a:rPr lang="tr-TR" sz="1400" b="1" dirty="0" smtClean="0">
                  <a:latin typeface="+mj-lt"/>
                </a:rPr>
                <a:t>2017 En Düşük Başarı Sırası</a:t>
              </a:r>
              <a:endParaRPr lang="id-ID" sz="1400" b="1" dirty="0">
                <a:latin typeface="+mj-lt"/>
              </a:endParaRPr>
            </a:p>
          </p:txBody>
        </p:sp>
        <p:sp>
          <p:nvSpPr>
            <p:cNvPr id="18" name="17 Metin kutusu"/>
            <p:cNvSpPr txBox="1"/>
            <p:nvPr/>
          </p:nvSpPr>
          <p:spPr>
            <a:xfrm>
              <a:off x="815954" y="4188188"/>
              <a:ext cx="1662512" cy="377360"/>
            </a:xfrm>
            <a:prstGeom prst="rect">
              <a:avLst/>
            </a:prstGeom>
            <a:noFill/>
          </p:spPr>
          <p:txBody>
            <a:bodyPr wrap="square" lIns="71561" tIns="35780" rIns="71561" bIns="35780" rtlCol="0">
              <a:spAutoFit/>
            </a:bodyPr>
            <a:lstStyle/>
            <a:p>
              <a:pPr algn="ctr"/>
              <a:r>
                <a:rPr lang="tr-TR" sz="2800" b="1" dirty="0" smtClean="0">
                  <a:solidFill>
                    <a:srgbClr val="9999FF"/>
                  </a:solidFill>
                </a:rPr>
                <a:t>………</a:t>
              </a:r>
              <a:endParaRPr lang="tr-TR" sz="2800" b="1" dirty="0">
                <a:solidFill>
                  <a:srgbClr val="9999FF"/>
                </a:solidFill>
              </a:endParaRPr>
            </a:p>
          </p:txBody>
        </p:sp>
      </p:grpSp>
      <p:grpSp>
        <p:nvGrpSpPr>
          <p:cNvPr id="25" name="24 Grup"/>
          <p:cNvGrpSpPr/>
          <p:nvPr/>
        </p:nvGrpSpPr>
        <p:grpSpPr>
          <a:xfrm>
            <a:off x="463131" y="3559620"/>
            <a:ext cx="1787926" cy="1090943"/>
            <a:chOff x="463130" y="2669715"/>
            <a:chExt cx="1787926" cy="818207"/>
          </a:xfrm>
        </p:grpSpPr>
        <p:sp>
          <p:nvSpPr>
            <p:cNvPr id="64" name="TextBox 63"/>
            <p:cNvSpPr txBox="1"/>
            <p:nvPr/>
          </p:nvSpPr>
          <p:spPr>
            <a:xfrm>
              <a:off x="463130" y="2669715"/>
              <a:ext cx="1787926" cy="384985"/>
            </a:xfrm>
            <a:prstGeom prst="rect">
              <a:avLst/>
            </a:prstGeom>
            <a:noFill/>
          </p:spPr>
          <p:txBody>
            <a:bodyPr wrap="none" lIns="81630" tIns="40815" rIns="81630" bIns="40815" rtlCol="0">
              <a:spAutoFit/>
            </a:bodyPr>
            <a:lstStyle/>
            <a:p>
              <a:pPr algn="ctr"/>
              <a:r>
                <a:rPr lang="tr-TR" sz="1400" b="1" dirty="0" smtClean="0">
                  <a:latin typeface="+mj-lt"/>
                </a:rPr>
                <a:t>2018 Tahmini</a:t>
              </a:r>
            </a:p>
            <a:p>
              <a:pPr algn="ctr"/>
              <a:r>
                <a:rPr lang="tr-TR" sz="1400" b="1" dirty="0" smtClean="0">
                  <a:latin typeface="+mj-lt"/>
                </a:rPr>
                <a:t>En Düşük Başarı Sırası</a:t>
              </a:r>
              <a:endParaRPr lang="id-ID" sz="1400" b="1" dirty="0">
                <a:latin typeface="+mj-lt"/>
              </a:endParaRPr>
            </a:p>
          </p:txBody>
        </p:sp>
        <p:sp>
          <p:nvSpPr>
            <p:cNvPr id="19" name="18 Metin kutusu"/>
            <p:cNvSpPr txBox="1"/>
            <p:nvPr/>
          </p:nvSpPr>
          <p:spPr>
            <a:xfrm>
              <a:off x="569655" y="3110563"/>
              <a:ext cx="1539363" cy="377359"/>
            </a:xfrm>
            <a:prstGeom prst="rect">
              <a:avLst/>
            </a:prstGeom>
            <a:noFill/>
          </p:spPr>
          <p:txBody>
            <a:bodyPr wrap="square" lIns="71561" tIns="35780" rIns="71561" bIns="35780" rtlCol="0">
              <a:spAutoFit/>
            </a:bodyPr>
            <a:lstStyle/>
            <a:p>
              <a:pPr algn="ctr"/>
              <a:r>
                <a:rPr lang="tr-TR" sz="2800" b="1" dirty="0" smtClean="0">
                  <a:solidFill>
                    <a:srgbClr val="FF9900"/>
                  </a:solidFill>
                </a:rPr>
                <a:t>18.700</a:t>
              </a:r>
              <a:endParaRPr lang="tr-TR" sz="2500" b="1" dirty="0">
                <a:solidFill>
                  <a:srgbClr val="FF9900"/>
                </a:solidFill>
              </a:endParaRPr>
            </a:p>
          </p:txBody>
        </p:sp>
      </p:grpSp>
      <p:grpSp>
        <p:nvGrpSpPr>
          <p:cNvPr id="24" name="23 Grup"/>
          <p:cNvGrpSpPr/>
          <p:nvPr/>
        </p:nvGrpSpPr>
        <p:grpSpPr>
          <a:xfrm>
            <a:off x="3513117" y="2254987"/>
            <a:ext cx="2096152" cy="818776"/>
            <a:chOff x="3513117" y="1691241"/>
            <a:chExt cx="2096152" cy="614082"/>
          </a:xfrm>
        </p:grpSpPr>
        <p:sp>
          <p:nvSpPr>
            <p:cNvPr id="68" name="TextBox 67"/>
            <p:cNvSpPr txBox="1"/>
            <p:nvPr/>
          </p:nvSpPr>
          <p:spPr>
            <a:xfrm>
              <a:off x="3513117" y="2081920"/>
              <a:ext cx="2096152" cy="223403"/>
            </a:xfrm>
            <a:prstGeom prst="rect">
              <a:avLst/>
            </a:prstGeom>
            <a:noFill/>
          </p:spPr>
          <p:txBody>
            <a:bodyPr wrap="none" lIns="81630" tIns="40815" rIns="81630" bIns="40815" rtlCol="0">
              <a:spAutoFit/>
            </a:bodyPr>
            <a:lstStyle/>
            <a:p>
              <a:pPr algn="ctr"/>
              <a:r>
                <a:rPr lang="tr-TR" sz="1400" b="1" dirty="0" smtClean="0">
                  <a:latin typeface="+mj-lt"/>
                </a:rPr>
                <a:t>2018 En Küçük </a:t>
              </a:r>
              <a:r>
                <a:rPr lang="tr-TR" sz="1400" b="1" dirty="0" err="1" smtClean="0">
                  <a:latin typeface="+mj-lt"/>
                </a:rPr>
                <a:t>Başaı</a:t>
              </a:r>
              <a:r>
                <a:rPr lang="tr-TR" sz="1400" b="1" dirty="0" smtClean="0">
                  <a:latin typeface="+mj-lt"/>
                </a:rPr>
                <a:t> Puan</a:t>
              </a:r>
              <a:endParaRPr lang="id-ID" sz="1400" b="1" dirty="0">
                <a:latin typeface="+mj-lt"/>
              </a:endParaRPr>
            </a:p>
          </p:txBody>
        </p:sp>
        <p:sp>
          <p:nvSpPr>
            <p:cNvPr id="20" name="19 Metin kutusu"/>
            <p:cNvSpPr txBox="1"/>
            <p:nvPr/>
          </p:nvSpPr>
          <p:spPr>
            <a:xfrm>
              <a:off x="3894680" y="1691241"/>
              <a:ext cx="1539363" cy="377360"/>
            </a:xfrm>
            <a:prstGeom prst="rect">
              <a:avLst/>
            </a:prstGeom>
            <a:noFill/>
          </p:spPr>
          <p:txBody>
            <a:bodyPr wrap="square" lIns="71561" tIns="35780" rIns="71561" bIns="35780" rtlCol="0">
              <a:spAutoFit/>
            </a:bodyPr>
            <a:lstStyle/>
            <a:p>
              <a:r>
                <a:rPr lang="tr-TR" sz="2800" b="1" dirty="0" smtClean="0">
                  <a:solidFill>
                    <a:schemeClr val="accent1">
                      <a:lumMod val="75000"/>
                    </a:schemeClr>
                  </a:solidFill>
                </a:rPr>
                <a:t>*</a:t>
              </a:r>
              <a:r>
                <a:rPr lang="tr-TR" sz="2800" b="1" dirty="0" smtClean="0"/>
                <a:t> </a:t>
              </a:r>
              <a:r>
                <a:rPr lang="tr-TR" sz="2800" b="1" dirty="0" smtClean="0">
                  <a:solidFill>
                    <a:schemeClr val="accent1">
                      <a:lumMod val="75000"/>
                    </a:schemeClr>
                  </a:solidFill>
                </a:rPr>
                <a:t>383,31</a:t>
              </a:r>
              <a:endParaRPr lang="tr-TR" sz="2800" dirty="0">
                <a:solidFill>
                  <a:schemeClr val="accent1">
                    <a:lumMod val="75000"/>
                  </a:schemeClr>
                </a:solidFill>
              </a:endParaRPr>
            </a:p>
          </p:txBody>
        </p:sp>
      </p:grpSp>
      <p:grpSp>
        <p:nvGrpSpPr>
          <p:cNvPr id="23" name="22 Grup"/>
          <p:cNvGrpSpPr/>
          <p:nvPr/>
        </p:nvGrpSpPr>
        <p:grpSpPr>
          <a:xfrm>
            <a:off x="6633038" y="3332990"/>
            <a:ext cx="1539363" cy="816523"/>
            <a:chOff x="6633037" y="2499742"/>
            <a:chExt cx="1539363" cy="612392"/>
          </a:xfrm>
        </p:grpSpPr>
        <p:sp>
          <p:nvSpPr>
            <p:cNvPr id="60" name="TextBox 59"/>
            <p:cNvSpPr txBox="1"/>
            <p:nvPr/>
          </p:nvSpPr>
          <p:spPr>
            <a:xfrm>
              <a:off x="6911833" y="2865648"/>
              <a:ext cx="1008034" cy="246486"/>
            </a:xfrm>
            <a:prstGeom prst="rect">
              <a:avLst/>
            </a:prstGeom>
            <a:noFill/>
          </p:spPr>
          <p:txBody>
            <a:bodyPr wrap="none" lIns="81630" tIns="40815" rIns="81630" bIns="40815" rtlCol="0">
              <a:spAutoFit/>
            </a:bodyPr>
            <a:lstStyle/>
            <a:p>
              <a:r>
                <a:rPr lang="tr-TR" sz="1600" b="1" dirty="0" smtClean="0">
                  <a:latin typeface="+mj-lt"/>
                </a:rPr>
                <a:t>Puan türü</a:t>
              </a:r>
              <a:endParaRPr lang="id-ID" sz="1600" b="1" dirty="0">
                <a:latin typeface="+mj-lt"/>
              </a:endParaRPr>
            </a:p>
          </p:txBody>
        </p:sp>
        <p:sp>
          <p:nvSpPr>
            <p:cNvPr id="21" name="20 Metin kutusu"/>
            <p:cNvSpPr txBox="1"/>
            <p:nvPr/>
          </p:nvSpPr>
          <p:spPr>
            <a:xfrm>
              <a:off x="6633037" y="2499742"/>
              <a:ext cx="1539363" cy="377359"/>
            </a:xfrm>
            <a:prstGeom prst="rect">
              <a:avLst/>
            </a:prstGeom>
            <a:noFill/>
          </p:spPr>
          <p:txBody>
            <a:bodyPr wrap="square" lIns="71561" tIns="35780" rIns="71561" bIns="35780" rtlCol="0">
              <a:spAutoFit/>
            </a:bodyPr>
            <a:lstStyle/>
            <a:p>
              <a:pPr algn="ctr"/>
              <a:r>
                <a:rPr lang="tr-TR" sz="2800" b="1" dirty="0" smtClean="0">
                  <a:solidFill>
                    <a:schemeClr val="accent2">
                      <a:lumMod val="75000"/>
                    </a:schemeClr>
                  </a:solidFill>
                </a:rPr>
                <a:t>SÖZEL</a:t>
              </a:r>
              <a:endParaRPr lang="tr-TR" sz="2800" b="1" dirty="0">
                <a:solidFill>
                  <a:schemeClr val="accent2">
                    <a:lumMod val="75000"/>
                  </a:schemeClr>
                </a:solidFill>
              </a:endParaRPr>
            </a:p>
          </p:txBody>
        </p:sp>
      </p:grpSp>
      <p:grpSp>
        <p:nvGrpSpPr>
          <p:cNvPr id="27" name="26 Grup"/>
          <p:cNvGrpSpPr/>
          <p:nvPr/>
        </p:nvGrpSpPr>
        <p:grpSpPr>
          <a:xfrm>
            <a:off x="6071339" y="5323006"/>
            <a:ext cx="2886882" cy="764389"/>
            <a:chOff x="6071339" y="3992256"/>
            <a:chExt cx="2886882" cy="573292"/>
          </a:xfrm>
        </p:grpSpPr>
        <p:sp>
          <p:nvSpPr>
            <p:cNvPr id="62" name="TextBox 61"/>
            <p:cNvSpPr txBox="1"/>
            <p:nvPr/>
          </p:nvSpPr>
          <p:spPr>
            <a:xfrm>
              <a:off x="6071339" y="3992256"/>
              <a:ext cx="2886882" cy="246486"/>
            </a:xfrm>
            <a:prstGeom prst="rect">
              <a:avLst/>
            </a:prstGeom>
            <a:noFill/>
          </p:spPr>
          <p:txBody>
            <a:bodyPr wrap="none" lIns="81630" tIns="40815" rIns="81630" bIns="40815" rtlCol="0">
              <a:spAutoFit/>
            </a:bodyPr>
            <a:lstStyle/>
            <a:p>
              <a:r>
                <a:rPr lang="tr-TR" sz="1600" b="1" dirty="0" smtClean="0">
                  <a:latin typeface="+mj-lt"/>
                </a:rPr>
                <a:t>2018 Türkiye Toplam Kontenjanı</a:t>
              </a:r>
              <a:endParaRPr lang="id-ID" sz="1600" b="1" dirty="0">
                <a:latin typeface="+mj-lt"/>
              </a:endParaRPr>
            </a:p>
          </p:txBody>
        </p:sp>
        <p:sp>
          <p:nvSpPr>
            <p:cNvPr id="22" name="21 Metin kutusu"/>
            <p:cNvSpPr txBox="1"/>
            <p:nvPr/>
          </p:nvSpPr>
          <p:spPr>
            <a:xfrm>
              <a:off x="6419236" y="4188188"/>
              <a:ext cx="1724087" cy="377360"/>
            </a:xfrm>
            <a:prstGeom prst="rect">
              <a:avLst/>
            </a:prstGeom>
            <a:noFill/>
          </p:spPr>
          <p:txBody>
            <a:bodyPr wrap="square" lIns="71561" tIns="35780" rIns="71561" bIns="35780" rtlCol="0">
              <a:spAutoFit/>
            </a:bodyPr>
            <a:lstStyle/>
            <a:p>
              <a:pPr algn="ctr"/>
              <a:r>
                <a:rPr lang="tr-TR" sz="2800" b="1" dirty="0" smtClean="0">
                  <a:solidFill>
                    <a:srgbClr val="00B0F0"/>
                  </a:solidFill>
                </a:rPr>
                <a:t>2.762</a:t>
              </a:r>
              <a:endParaRPr lang="tr-TR" sz="2800" b="1" dirty="0">
                <a:solidFill>
                  <a:srgbClr val="00B0F0"/>
                </a:solidFill>
              </a:endParaRPr>
            </a:p>
          </p:txBody>
        </p:sp>
      </p:grpSp>
      <p:pic>
        <p:nvPicPr>
          <p:cNvPr id="36" name="35 Resim" descr="LOGOSON7.png"/>
          <p:cNvPicPr>
            <a:picLocks noChangeAspect="1"/>
          </p:cNvPicPr>
          <p:nvPr/>
        </p:nvPicPr>
        <p:blipFill>
          <a:blip r:embed="rId4" cstate="print"/>
          <a:stretch>
            <a:fillRect/>
          </a:stretch>
        </p:blipFill>
        <p:spPr>
          <a:xfrm>
            <a:off x="7650728" y="6106737"/>
            <a:ext cx="1274285" cy="630924"/>
          </a:xfrm>
          <a:prstGeom prst="rect">
            <a:avLst/>
          </a:prstGeom>
        </p:spPr>
      </p:pic>
      <p:sp>
        <p:nvSpPr>
          <p:cNvPr id="37" name="36 Altbilgi Yer Tutucusu"/>
          <p:cNvSpPr>
            <a:spLocks noGrp="1"/>
          </p:cNvSpPr>
          <p:nvPr>
            <p:ph type="ftr" sz="quarter" idx="11"/>
          </p:nvPr>
        </p:nvSpPr>
        <p:spPr>
          <a:xfrm>
            <a:off x="138634" y="6492876"/>
            <a:ext cx="2895600" cy="365125"/>
          </a:xfrm>
        </p:spPr>
        <p:txBody>
          <a:bodyPr/>
          <a:lstStyle/>
          <a:p>
            <a:r>
              <a:rPr lang="tr-TR" b="1" dirty="0" smtClean="0">
                <a:solidFill>
                  <a:schemeClr val="tx1">
                    <a:lumMod val="75000"/>
                    <a:lumOff val="25000"/>
                  </a:schemeClr>
                </a:solidFill>
              </a:rPr>
              <a:t>www.rehberlikservisim.com</a:t>
            </a:r>
            <a:endParaRPr lang="tr-TR" b="1" dirty="0">
              <a:solidFill>
                <a:schemeClr val="tx1">
                  <a:lumMod val="75000"/>
                  <a:lumOff val="25000"/>
                </a:schemeClr>
              </a:solidFill>
            </a:endParaRPr>
          </a:p>
        </p:txBody>
      </p:sp>
      <p:sp>
        <p:nvSpPr>
          <p:cNvPr id="38" name="37 Metin kutusu"/>
          <p:cNvSpPr txBox="1"/>
          <p:nvPr/>
        </p:nvSpPr>
        <p:spPr>
          <a:xfrm>
            <a:off x="3094212" y="1339061"/>
            <a:ext cx="2113264" cy="364647"/>
          </a:xfrm>
          <a:prstGeom prst="rect">
            <a:avLst/>
          </a:prstGeom>
          <a:noFill/>
        </p:spPr>
        <p:txBody>
          <a:bodyPr wrap="none" lIns="71561" tIns="35780" rIns="71561" bIns="35780" rtlCol="0">
            <a:spAutoFit/>
          </a:bodyPr>
          <a:lstStyle/>
          <a:p>
            <a:r>
              <a:rPr lang="tr-TR" sz="1900" b="1" dirty="0" smtClean="0">
                <a:solidFill>
                  <a:schemeClr val="accent1">
                    <a:lumMod val="75000"/>
                  </a:schemeClr>
                </a:solidFill>
              </a:rPr>
              <a:t>*Düzce Üniversitesi</a:t>
            </a:r>
            <a:endParaRPr lang="tr-TR" sz="1900" b="1" dirty="0">
              <a:solidFill>
                <a:schemeClr val="accent1">
                  <a:lumMod val="75000"/>
                </a:schemeClr>
              </a:solidFill>
            </a:endParaRPr>
          </a:p>
        </p:txBody>
      </p:sp>
    </p:spTree>
    <p:extLst>
      <p:ext uri="{BB962C8B-B14F-4D97-AF65-F5344CB8AC3E}">
        <p14:creationId xmlns:p14="http://schemas.microsoft.com/office/powerpoint/2010/main" val="99807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ppt_y</p:attrName>
                                        </p:attrNameLst>
                                      </p:cBhvr>
                                      <p:tavLst>
                                        <p:tav tm="0">
                                          <p:val>
                                            <p:strVal val="#ppt_y+#ppt_h*1.125000"/>
                                          </p:val>
                                        </p:tav>
                                        <p:tav tm="100000">
                                          <p:val>
                                            <p:strVal val="#ppt_y"/>
                                          </p:val>
                                        </p:tav>
                                      </p:tavLst>
                                    </p:anim>
                                    <p:animEffect transition="in" filter="wipe(up)">
                                      <p:cBhvr>
                                        <p:cTn id="8" dur="500"/>
                                        <p:tgtEl>
                                          <p:spTgt spid="49"/>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ppt_y</p:attrName>
                                        </p:attrNameLst>
                                      </p:cBhvr>
                                      <p:tavLst>
                                        <p:tav tm="0">
                                          <p:val>
                                            <p:strVal val="#ppt_y+#ppt_h*1.125000"/>
                                          </p:val>
                                        </p:tav>
                                        <p:tav tm="100000">
                                          <p:val>
                                            <p:strVal val="#ppt_y"/>
                                          </p:val>
                                        </p:tav>
                                      </p:tavLst>
                                    </p:anim>
                                    <p:animEffect transition="in" filter="wipe(up)">
                                      <p:cBhvr>
                                        <p:cTn id="12" dur="500"/>
                                        <p:tgtEl>
                                          <p:spTgt spid="50"/>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1+#ppt_w/2"/>
                                          </p:val>
                                        </p:tav>
                                        <p:tav tm="100000">
                                          <p:val>
                                            <p:strVal val="#ppt_x"/>
                                          </p:val>
                                        </p:tav>
                                      </p:tavLst>
                                    </p:anim>
                                    <p:anim calcmode="lin" valueType="num">
                                      <p:cBhvr additive="base">
                                        <p:cTn id="29" dur="10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2"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0-#ppt_w/2"/>
                                          </p:val>
                                        </p:tav>
                                        <p:tav tm="100000">
                                          <p:val>
                                            <p:strVal val="#ppt_x"/>
                                          </p:val>
                                        </p:tav>
                                      </p:tavLst>
                                    </p:anim>
                                    <p:anim calcmode="lin" valueType="num">
                                      <p:cBhvr additive="base">
                                        <p:cTn id="39" dur="10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12"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0-#ppt_w/2"/>
                                          </p:val>
                                        </p:tav>
                                        <p:tav tm="100000">
                                          <p:val>
                                            <p:strVal val="#ppt_x"/>
                                          </p:val>
                                        </p:tav>
                                      </p:tavLst>
                                    </p:anim>
                                    <p:anim calcmode="lin" valueType="num">
                                      <p:cBhvr additive="base">
                                        <p:cTn id="44" dur="10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6"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1000" fill="hold"/>
                                        <p:tgtEl>
                                          <p:spTgt spid="27"/>
                                        </p:tgtEl>
                                        <p:attrNameLst>
                                          <p:attrName>ppt_x</p:attrName>
                                        </p:attrNameLst>
                                      </p:cBhvr>
                                      <p:tavLst>
                                        <p:tav tm="0">
                                          <p:val>
                                            <p:strVal val="1+#ppt_w/2"/>
                                          </p:val>
                                        </p:tav>
                                        <p:tav tm="100000">
                                          <p:val>
                                            <p:strVal val="#ppt_x"/>
                                          </p:val>
                                        </p:tav>
                                      </p:tavLst>
                                    </p:anim>
                                    <p:anim calcmode="lin" valueType="num">
                                      <p:cBhvr additive="base">
                                        <p:cTn id="49" dur="1000" fill="hold"/>
                                        <p:tgtEl>
                                          <p:spTgt spid="27"/>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8" presetClass="entr" presetSubtype="16"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amond(in)">
                                      <p:cBhvr>
                                        <p:cTn id="5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2800" b="1" dirty="0" smtClean="0"/>
              <a:t>ÖZEL EĞİTİM ÖĞRETMENLİĞİ</a:t>
            </a:r>
            <a:endParaRPr lang="id-ID" sz="2800" dirty="0"/>
          </a:p>
        </p:txBody>
      </p:sp>
      <p:grpSp>
        <p:nvGrpSpPr>
          <p:cNvPr id="3" name="Group 18"/>
          <p:cNvGrpSpPr/>
          <p:nvPr/>
        </p:nvGrpSpPr>
        <p:grpSpPr>
          <a:xfrm>
            <a:off x="179512" y="740701"/>
            <a:ext cx="8856984" cy="1824203"/>
            <a:chOff x="1934067" y="4649295"/>
            <a:chExt cx="1960346" cy="2012622"/>
          </a:xfrm>
        </p:grpSpPr>
        <p:sp>
          <p:nvSpPr>
            <p:cNvPr id="21" name="Rounded Rectangle 16"/>
            <p:cNvSpPr/>
            <p:nvPr/>
          </p:nvSpPr>
          <p:spPr>
            <a:xfrm>
              <a:off x="1934067" y="4719996"/>
              <a:ext cx="1941921" cy="194192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solidFill>
                  <a:schemeClr val="tx2">
                    <a:lumMod val="75000"/>
                  </a:schemeClr>
                </a:solidFill>
              </a:endParaRPr>
            </a:p>
          </p:txBody>
        </p:sp>
        <p:sp>
          <p:nvSpPr>
            <p:cNvPr id="22" name="Rounded Rectangle 17"/>
            <p:cNvSpPr/>
            <p:nvPr/>
          </p:nvSpPr>
          <p:spPr>
            <a:xfrm>
              <a:off x="1952492" y="4649295"/>
              <a:ext cx="1941921" cy="19419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Programın Amacı</a:t>
              </a:r>
              <a:r>
                <a:rPr lang="tr-TR" sz="17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t>
              </a:r>
              <a:r>
                <a:rPr lang="tr-TR" sz="1700" dirty="0" smtClean="0">
                  <a:solidFill>
                    <a:schemeClr val="tx2">
                      <a:lumMod val="75000"/>
                    </a:schemeClr>
                  </a:solidFill>
                </a:rPr>
                <a:t> </a:t>
              </a:r>
              <a:r>
                <a:rPr lang="tr-TR" sz="1700" dirty="0" smtClean="0">
                  <a:solidFill>
                    <a:schemeClr val="tx1">
                      <a:lumMod val="85000"/>
                      <a:lumOff val="15000"/>
                    </a:schemeClr>
                  </a:solidFill>
                </a:rPr>
                <a:t>Programın temel amacı, özel gereksinimli bireylere, toplumdaki diğer bireyler gibi bağımsız, üretken ve topluma aktif katılımcı olmalarını sağlayacak becerileri kazandırabilen, farklı öğretim tekniklerini ve yöntemlerini bilen ve kullanabilen, özel gereksinimli bireylere ve ailelerine destek hizmetleri sağlayabilen öğretmenler yetiştirmektir.</a:t>
              </a:r>
              <a:endParaRPr lang="id-ID" sz="1700" dirty="0">
                <a:solidFill>
                  <a:schemeClr val="tx1">
                    <a:lumMod val="85000"/>
                    <a:lumOff val="1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grpSp>
        <p:nvGrpSpPr>
          <p:cNvPr id="4" name="22 Grup"/>
          <p:cNvGrpSpPr/>
          <p:nvPr/>
        </p:nvGrpSpPr>
        <p:grpSpPr>
          <a:xfrm>
            <a:off x="179512" y="2671759"/>
            <a:ext cx="8856984" cy="2005380"/>
            <a:chOff x="395536" y="771551"/>
            <a:chExt cx="8424936" cy="1296141"/>
          </a:xfrm>
        </p:grpSpPr>
        <p:grpSp>
          <p:nvGrpSpPr>
            <p:cNvPr id="5" name="Group 30"/>
            <p:cNvGrpSpPr/>
            <p:nvPr/>
          </p:nvGrpSpPr>
          <p:grpSpPr>
            <a:xfrm>
              <a:off x="395536" y="771551"/>
              <a:ext cx="8424936" cy="1296141"/>
              <a:chOff x="4437053" y="2361717"/>
              <a:chExt cx="1515768" cy="1570953"/>
            </a:xfrm>
          </p:grpSpPr>
          <p:grpSp>
            <p:nvGrpSpPr>
              <p:cNvPr id="6" name="Group 8"/>
              <p:cNvGrpSpPr/>
              <p:nvPr/>
            </p:nvGrpSpPr>
            <p:grpSpPr>
              <a:xfrm>
                <a:off x="4437053" y="2361717"/>
                <a:ext cx="1515768" cy="1570953"/>
                <a:chOff x="1934067" y="2570685"/>
                <a:chExt cx="1941921" cy="2012621"/>
              </a:xfrm>
            </p:grpSpPr>
            <p:sp>
              <p:nvSpPr>
                <p:cNvPr id="11" name="Rounded Rectangle 6"/>
                <p:cNvSpPr/>
                <p:nvPr/>
              </p:nvSpPr>
              <p:spPr>
                <a:xfrm>
                  <a:off x="1934067" y="2641385"/>
                  <a:ext cx="1941921" cy="19419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2" name="Rounded Rectangle 7"/>
                <p:cNvSpPr/>
                <p:nvPr/>
              </p:nvSpPr>
              <p:spPr>
                <a:xfrm>
                  <a:off x="1934067" y="2570685"/>
                  <a:ext cx="1941921" cy="19419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10" name="TextBox 9"/>
              <p:cNvSpPr txBox="1"/>
              <p:nvPr/>
            </p:nvSpPr>
            <p:spPr>
              <a:xfrm>
                <a:off x="4509642" y="2419044"/>
                <a:ext cx="1356516" cy="243989"/>
              </a:xfrm>
              <a:prstGeom prst="roundRect">
                <a:avLst/>
              </a:prstGeom>
              <a:noFill/>
            </p:spPr>
            <p:txBody>
              <a:bodyPr wrap="square" rtlCol="0">
                <a:spAutoFit/>
              </a:bodyPr>
              <a:lstStyle/>
              <a:p>
                <a:pPr algn="ctr"/>
                <a:endParaRPr lang="id-ID" sz="1200" b="1" dirty="0">
                  <a:solidFill>
                    <a:schemeClr val="bg1"/>
                  </a:solidFill>
                </a:endParaRPr>
              </a:p>
            </p:txBody>
          </p:sp>
        </p:grpSp>
        <p:sp>
          <p:nvSpPr>
            <p:cNvPr id="43" name="42 Dikdörtgen"/>
            <p:cNvSpPr/>
            <p:nvPr/>
          </p:nvSpPr>
          <p:spPr>
            <a:xfrm>
              <a:off x="467544" y="771551"/>
              <a:ext cx="8208912" cy="954844"/>
            </a:xfrm>
            <a:prstGeom prst="rect">
              <a:avLst/>
            </a:prstGeom>
          </p:spPr>
          <p:txBody>
            <a:bodyPr wrap="square">
              <a:spAutoFit/>
            </a:bodyPr>
            <a:lstStyle/>
            <a:p>
              <a:pPr algn="just"/>
              <a:r>
                <a:rPr lang="tr-T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Okutulan Bazı Dersler:</a:t>
              </a:r>
              <a:r>
                <a:rPr lang="tr-T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dirty="0" smtClean="0"/>
                <a:t> </a:t>
              </a:r>
              <a:r>
                <a:rPr lang="tr-TR" sz="1800" dirty="0" smtClean="0"/>
                <a:t>Eğitim Bilimine Giriş, Psikolojiye Giriş, Eğitim Psikolojisi, Zihin Engelliler ve Eğitimi, Engellilere Yönelik Tutumların Değiştirilmesi, Sağlık Bilgisi ve İlk Yardım, Öğretim İlke ve Yöntemleri,Yasalar ve Özel Eğitim, Bireyselleştirilmiş Eğitim Programları, Sınıf Yönetimi, Aile Eğitimi ve Rehberliği, Okuma Yazma Öğretimi gibi dersler okutulmaktadır.</a:t>
              </a:r>
              <a:endParaRPr lang="tr-TR" sz="1800" dirty="0"/>
            </a:p>
          </p:txBody>
        </p:sp>
      </p:grpSp>
      <p:grpSp>
        <p:nvGrpSpPr>
          <p:cNvPr id="7" name="13 Grup"/>
          <p:cNvGrpSpPr/>
          <p:nvPr/>
        </p:nvGrpSpPr>
        <p:grpSpPr>
          <a:xfrm>
            <a:off x="471232" y="3052807"/>
            <a:ext cx="8629882" cy="417743"/>
            <a:chOff x="467544" y="818850"/>
            <a:chExt cx="8208912" cy="213202"/>
          </a:xfrm>
        </p:grpSpPr>
        <p:sp>
          <p:nvSpPr>
            <p:cNvPr id="18" name="TextBox 9"/>
            <p:cNvSpPr txBox="1"/>
            <p:nvPr/>
          </p:nvSpPr>
          <p:spPr>
            <a:xfrm>
              <a:off x="798999" y="818850"/>
              <a:ext cx="7539781" cy="156410"/>
            </a:xfrm>
            <a:prstGeom prst="roundRect">
              <a:avLst/>
            </a:prstGeom>
            <a:noFill/>
          </p:spPr>
          <p:txBody>
            <a:bodyPr wrap="square" rtlCol="0">
              <a:spAutoFit/>
            </a:bodyPr>
            <a:lstStyle/>
            <a:p>
              <a:pPr algn="ctr"/>
              <a:endParaRPr lang="id-ID" sz="1200" b="1" dirty="0">
                <a:solidFill>
                  <a:schemeClr val="bg1"/>
                </a:solidFill>
              </a:endParaRPr>
            </a:p>
          </p:txBody>
        </p:sp>
        <p:sp>
          <p:nvSpPr>
            <p:cNvPr id="16" name="15 Dikdörtgen"/>
            <p:cNvSpPr/>
            <p:nvPr/>
          </p:nvSpPr>
          <p:spPr>
            <a:xfrm>
              <a:off x="467544" y="843557"/>
              <a:ext cx="8208912" cy="188495"/>
            </a:xfrm>
            <a:prstGeom prst="rect">
              <a:avLst/>
            </a:prstGeom>
          </p:spPr>
          <p:txBody>
            <a:bodyPr wrap="square">
              <a:spAutoFit/>
            </a:bodyPr>
            <a:lstStyle/>
            <a:p>
              <a:pPr algn="just"/>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tr-TR" dirty="0"/>
            </a:p>
          </p:txBody>
        </p:sp>
      </p:grpSp>
      <p:grpSp>
        <p:nvGrpSpPr>
          <p:cNvPr id="8" name="23 Grup"/>
          <p:cNvGrpSpPr/>
          <p:nvPr/>
        </p:nvGrpSpPr>
        <p:grpSpPr>
          <a:xfrm>
            <a:off x="179512" y="4768717"/>
            <a:ext cx="8856984" cy="1828635"/>
            <a:chOff x="395536" y="771550"/>
            <a:chExt cx="8424936" cy="1296145"/>
          </a:xfrm>
        </p:grpSpPr>
        <p:grpSp>
          <p:nvGrpSpPr>
            <p:cNvPr id="9" name="Group 30"/>
            <p:cNvGrpSpPr/>
            <p:nvPr/>
          </p:nvGrpSpPr>
          <p:grpSpPr>
            <a:xfrm>
              <a:off x="395536" y="771550"/>
              <a:ext cx="8424936" cy="1296145"/>
              <a:chOff x="4437053" y="2361713"/>
              <a:chExt cx="1515768" cy="1570956"/>
            </a:xfrm>
          </p:grpSpPr>
          <p:grpSp>
            <p:nvGrpSpPr>
              <p:cNvPr id="13" name="Group 8"/>
              <p:cNvGrpSpPr/>
              <p:nvPr/>
            </p:nvGrpSpPr>
            <p:grpSpPr>
              <a:xfrm>
                <a:off x="4437053" y="2361713"/>
                <a:ext cx="1515768" cy="1570956"/>
                <a:chOff x="1934067" y="2570681"/>
                <a:chExt cx="1941921" cy="2012625"/>
              </a:xfrm>
            </p:grpSpPr>
            <p:sp>
              <p:nvSpPr>
                <p:cNvPr id="29" name="Rounded Rectangle 6"/>
                <p:cNvSpPr/>
                <p:nvPr/>
              </p:nvSpPr>
              <p:spPr>
                <a:xfrm>
                  <a:off x="1934067" y="2641385"/>
                  <a:ext cx="1941921" cy="19419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0" name="Rounded Rectangle 7"/>
                <p:cNvSpPr/>
                <p:nvPr/>
              </p:nvSpPr>
              <p:spPr>
                <a:xfrm>
                  <a:off x="1934067" y="2570681"/>
                  <a:ext cx="1941921" cy="194191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grpSp>
          <p:sp>
            <p:nvSpPr>
              <p:cNvPr id="28" name="TextBox 9"/>
              <p:cNvSpPr txBox="1"/>
              <p:nvPr/>
            </p:nvSpPr>
            <p:spPr>
              <a:xfrm>
                <a:off x="4509642" y="2419044"/>
                <a:ext cx="1356516" cy="263282"/>
              </a:xfrm>
              <a:prstGeom prst="roundRect">
                <a:avLst/>
              </a:prstGeom>
              <a:noFill/>
            </p:spPr>
            <p:txBody>
              <a:bodyPr wrap="square" rtlCol="0">
                <a:spAutoFit/>
              </a:bodyPr>
              <a:lstStyle/>
              <a:p>
                <a:pPr algn="ctr"/>
                <a:endParaRPr lang="id-ID" sz="1200" b="1" dirty="0">
                  <a:solidFill>
                    <a:schemeClr val="bg1"/>
                  </a:solidFill>
                </a:endParaRPr>
              </a:p>
            </p:txBody>
          </p:sp>
        </p:grpSp>
        <p:sp>
          <p:nvSpPr>
            <p:cNvPr id="26" name="25 Dikdörtgen"/>
            <p:cNvSpPr/>
            <p:nvPr/>
          </p:nvSpPr>
          <p:spPr>
            <a:xfrm>
              <a:off x="467544" y="771551"/>
              <a:ext cx="8208912" cy="872614"/>
            </a:xfrm>
            <a:prstGeom prst="rect">
              <a:avLst/>
            </a:prstGeom>
          </p:spPr>
          <p:txBody>
            <a:bodyPr wrap="square">
              <a:spAutoFit/>
            </a:bodyPr>
            <a:lstStyle/>
            <a:p>
              <a:pPr algn="just"/>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Gereken Nitelikler: </a:t>
              </a:r>
              <a:r>
                <a:rPr lang="tr-TR" sz="1800" dirty="0" smtClean="0"/>
                <a:t>Özel Eğitim Öğretmenliği Bölümünde okumak isteyenlerin; insanları tanımak ve onların sorunlarıyla ilgilenmek isteyen, iletişim becerilerini geliştirebilecek, insan haklarına duyarlı, yardımsever, hoşgörülü, sabırlı,insanların değişme ve gelişme gücüne sahip olduklarına inanan, yaşadığı çevreye duyarlı kişiler olmaları gerekir.</a:t>
              </a:r>
              <a:endParaRPr lang="tr-TR" dirty="0"/>
            </a:p>
          </p:txBody>
        </p:sp>
      </p:grpSp>
    </p:spTree>
    <p:extLst>
      <p:ext uri="{BB962C8B-B14F-4D97-AF65-F5344CB8AC3E}">
        <p14:creationId xmlns:p14="http://schemas.microsoft.com/office/powerpoint/2010/main" val="40847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par>
                          <p:cTn id="12" fill="hold">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fade">
                                      <p:cBhvr>
                                        <p:cTn id="19" dur="1000"/>
                                        <p:tgtEl>
                                          <p:spTgt spid="4"/>
                                        </p:tgtEl>
                                      </p:cBhvr>
                                    </p:animEffect>
                                  </p:childTnLst>
                                </p:cTn>
                              </p:par>
                            </p:childTnLst>
                          </p:cTn>
                        </p:par>
                        <p:par>
                          <p:cTn id="20" fill="hold">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94"/>
            <a:ext cx="9144000" cy="7680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ÖZEL EĞİTİM ÖĞRETMENLİĞİ</a:t>
            </a:r>
            <a:endParaRPr lang="id-ID" dirty="0"/>
          </a:p>
        </p:txBody>
      </p:sp>
      <p:grpSp>
        <p:nvGrpSpPr>
          <p:cNvPr id="3" name="Group 27"/>
          <p:cNvGrpSpPr/>
          <p:nvPr/>
        </p:nvGrpSpPr>
        <p:grpSpPr>
          <a:xfrm>
            <a:off x="107504" y="1028732"/>
            <a:ext cx="4464496" cy="5472597"/>
            <a:chOff x="6337108" y="2156584"/>
            <a:chExt cx="1540216" cy="1543865"/>
          </a:xfrm>
        </p:grpSpPr>
        <p:grpSp>
          <p:nvGrpSpPr>
            <p:cNvPr id="4" name="Group 13"/>
            <p:cNvGrpSpPr/>
            <p:nvPr/>
          </p:nvGrpSpPr>
          <p:grpSpPr>
            <a:xfrm>
              <a:off x="6337108" y="2156584"/>
              <a:ext cx="1540216" cy="1543865"/>
              <a:chOff x="3948362" y="2605388"/>
              <a:chExt cx="1973242" cy="1977918"/>
            </a:xfrm>
          </p:grpSpPr>
          <p:sp>
            <p:nvSpPr>
              <p:cNvPr id="16" name="Rounded Rectangle 11"/>
              <p:cNvSpPr/>
              <p:nvPr/>
            </p:nvSpPr>
            <p:spPr>
              <a:xfrm>
                <a:off x="3979683" y="2641385"/>
                <a:ext cx="1941921" cy="19419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17" name="Rounded Rectangle 12"/>
              <p:cNvSpPr/>
              <p:nvPr/>
            </p:nvSpPr>
            <p:spPr>
              <a:xfrm>
                <a:off x="3948362" y="2605388"/>
                <a:ext cx="1941921" cy="1941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11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endParaRPr>
              </a:p>
              <a:p>
                <a:pPr algn="just"/>
                <a:r>
                  <a:rPr lang="tr-TR" sz="14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Mezunların Kazandıkları Unvan ve Yaptıkları İşler:</a:t>
                </a:r>
                <a:r>
                  <a:rPr lang="tr-TR" sz="1400" dirty="0" smtClean="0"/>
                  <a:t> </a:t>
                </a:r>
                <a:r>
                  <a:rPr lang="tr-TR" sz="1600" dirty="0" smtClean="0">
                    <a:solidFill>
                      <a:schemeClr val="tx1">
                        <a:lumMod val="85000"/>
                        <a:lumOff val="15000"/>
                      </a:schemeClr>
                    </a:solidFill>
                  </a:rPr>
                  <a:t>Mezunlar ‘Özel Eğitim Öğretmeni’ unvanı alırlar. Müfredata göre faaliyetleri ve dersleri planlar, öğrenciler için bireysel eğitim planları hazırlar, öğrencilerin özel ihtiyaçları için kaynak sağlar, testler yapar, öğrencilere yeni beceriler öğretir ve var olan becerilerin üstüne yenilerini inşa eder, öğrencilere yetersiz oldukları konularında ve güçlüklerle başa çıkmaları konusunda yardımcı olur, öğrencilerin ihtiyaçları doğrultusunda </a:t>
                </a:r>
                <a:r>
                  <a:rPr lang="tr-TR" sz="1600" dirty="0" err="1" smtClean="0">
                    <a:solidFill>
                      <a:schemeClr val="tx1">
                        <a:lumMod val="85000"/>
                        <a:lumOff val="15000"/>
                      </a:schemeClr>
                    </a:solidFill>
                  </a:rPr>
                  <a:t>ebeveyinlerle</a:t>
                </a:r>
                <a:r>
                  <a:rPr lang="tr-TR" sz="1600" dirty="0" smtClean="0">
                    <a:solidFill>
                      <a:schemeClr val="tx1">
                        <a:lumMod val="85000"/>
                        <a:lumOff val="15000"/>
                      </a:schemeClr>
                    </a:solidFill>
                  </a:rPr>
                  <a:t>, bakıcılarla, tıp uzmanlarıyla ve diğer alanlardan eğitim uzmanlarıyla görüşür.</a:t>
                </a:r>
                <a:endParaRPr lang="id-ID" sz="1400" dirty="0">
                  <a:solidFill>
                    <a:schemeClr val="tx1">
                      <a:lumMod val="85000"/>
                      <a:lumOff val="15000"/>
                    </a:schemeClr>
                  </a:solidFill>
                </a:endParaRPr>
              </a:p>
            </p:txBody>
          </p:sp>
        </p:grpSp>
        <p:sp>
          <p:nvSpPr>
            <p:cNvPr id="15" name="TextBox 14"/>
            <p:cNvSpPr txBox="1"/>
            <p:nvPr/>
          </p:nvSpPr>
          <p:spPr>
            <a:xfrm>
              <a:off x="6618950" y="2248947"/>
              <a:ext cx="535859" cy="86457"/>
            </a:xfrm>
            <a:prstGeom prst="roundRect">
              <a:avLst/>
            </a:prstGeom>
            <a:noFill/>
          </p:spPr>
          <p:txBody>
            <a:bodyPr wrap="square" rtlCol="0">
              <a:spAutoFit/>
            </a:bodyPr>
            <a:lstStyle/>
            <a:p>
              <a:pPr algn="ctr"/>
              <a:endParaRPr lang="id-ID" sz="1200" b="1" dirty="0">
                <a:solidFill>
                  <a:schemeClr val="bg1"/>
                </a:solidFill>
              </a:endParaRPr>
            </a:p>
          </p:txBody>
        </p:sp>
      </p:grpSp>
      <p:grpSp>
        <p:nvGrpSpPr>
          <p:cNvPr id="5" name="Group 23"/>
          <p:cNvGrpSpPr/>
          <p:nvPr/>
        </p:nvGrpSpPr>
        <p:grpSpPr>
          <a:xfrm>
            <a:off x="4788024" y="932723"/>
            <a:ext cx="4211960" cy="5568619"/>
            <a:chOff x="3962649" y="4649295"/>
            <a:chExt cx="1958955" cy="2012622"/>
          </a:xfrm>
        </p:grpSpPr>
        <p:sp>
          <p:nvSpPr>
            <p:cNvPr id="26" name="Rounded Rectangle 21"/>
            <p:cNvSpPr/>
            <p:nvPr/>
          </p:nvSpPr>
          <p:spPr>
            <a:xfrm>
              <a:off x="3979683" y="4719996"/>
              <a:ext cx="1941921" cy="19419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27" name="Rounded Rectangle 22"/>
            <p:cNvSpPr/>
            <p:nvPr/>
          </p:nvSpPr>
          <p:spPr>
            <a:xfrm>
              <a:off x="3962649" y="4649295"/>
              <a:ext cx="1941921" cy="19419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Çalışma </a:t>
              </a:r>
              <a:r>
                <a:rPr lang="tr-TR" sz="1600" dirty="0" smtClean="0">
                  <a:ln w="18415" cmpd="sng">
                    <a:solidFill>
                      <a:srgbClr val="FFFFFF"/>
                    </a:solidFill>
                    <a:prstDash val="solid"/>
                  </a:ln>
                  <a:solidFill>
                    <a:schemeClr val="tx2">
                      <a:lumMod val="75000"/>
                    </a:schemeClr>
                  </a:solidFill>
                  <a:effectLst>
                    <a:outerShdw blurRad="63500" dir="3600000" algn="tl" rotWithShape="0">
                      <a:srgbClr val="000000">
                        <a:alpha val="70000"/>
                      </a:srgbClr>
                    </a:outerShdw>
                  </a:effectLst>
                </a:rPr>
                <a:t>Alanları: </a:t>
              </a:r>
              <a:r>
                <a:rPr lang="tr-TR" sz="1600" dirty="0" smtClean="0">
                  <a:solidFill>
                    <a:schemeClr val="tx1">
                      <a:lumMod val="85000"/>
                      <a:lumOff val="15000"/>
                    </a:schemeClr>
                  </a:solidFill>
                </a:rPr>
                <a:t>Özel Eğitim Öğretmenliği son yıllarda eğitim alanında en çok tercih edilen bölümler arasında yer almaktadır. Özel Eğitim Öğretmenliği Bölümü mezunlarının başlıca çalışma alanları öncelikli olarak eğitim hizmet alanları, Milli Eğitim Bakanlığına, özel eğitim okulları, özel eğitim sınıfları, özel okullar, özel eğitim ve rehabilitasyon merkezleri, rehberlik araştırma merkezleri, engelli bireylere odaklanan Sivil Toplum Kuruluşları, sağlık hizmet alanı, sosyal yardım hizmeti sunan bazı kurum ve kuruluşları içeren zengin kariyer olanakları sunmaktadır.</a:t>
              </a:r>
            </a:p>
            <a:p>
              <a:r>
                <a:rPr lang="tr-TR" dirty="0" smtClean="0"/>
                <a:t/>
              </a:r>
              <a:br>
                <a:rPr lang="tr-TR" dirty="0" smtClean="0"/>
              </a:br>
              <a:endParaRPr lang="id-ID" dirty="0">
                <a:solidFill>
                  <a:schemeClr val="tx2">
                    <a:lumMod val="75000"/>
                  </a:schemeClr>
                </a:solidFill>
              </a:endParaRPr>
            </a:p>
          </p:txBody>
        </p:sp>
      </p:grpSp>
      <p:sp>
        <p:nvSpPr>
          <p:cNvPr id="39" name="38 Altbilgi Yer Tutucusu"/>
          <p:cNvSpPr>
            <a:spLocks noGrp="1"/>
          </p:cNvSpPr>
          <p:nvPr>
            <p:ph type="ftr" sz="quarter" idx="11"/>
          </p:nvPr>
        </p:nvSpPr>
        <p:spPr>
          <a:xfrm>
            <a:off x="323528" y="6501342"/>
            <a:ext cx="2895600" cy="365125"/>
          </a:xfrm>
        </p:spPr>
        <p:txBody>
          <a:bodyPr/>
          <a:lstStyle/>
          <a:p>
            <a:r>
              <a:rPr lang="tr-TR" dirty="0" smtClean="0"/>
              <a:t>www.rehberlikservisim.com</a:t>
            </a:r>
            <a:endParaRPr lang="tr-TR" dirty="0"/>
          </a:p>
        </p:txBody>
      </p:sp>
    </p:spTree>
    <p:extLst>
      <p:ext uri="{BB962C8B-B14F-4D97-AF65-F5344CB8AC3E}">
        <p14:creationId xmlns:p14="http://schemas.microsoft.com/office/powerpoint/2010/main" val="408494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tx2">
              <a:lumMod val="20000"/>
              <a:lumOff val="80000"/>
            </a:schemeClr>
          </a:solidFill>
        </p:spPr>
        <p:txBody>
          <a:bodyPr/>
          <a:lstStyle/>
          <a:p>
            <a:r>
              <a:rPr lang="tr-TR" dirty="0" smtClean="0"/>
              <a:t>İLAHİYAT</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046" y="2996952"/>
            <a:ext cx="60960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638550"/>
            <a:ext cx="21209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4535" y="5126038"/>
            <a:ext cx="115252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3623700"/>
            <a:ext cx="211613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663" y="5126038"/>
            <a:ext cx="115887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821756" y="1412776"/>
            <a:ext cx="4582280" cy="369332"/>
          </a:xfrm>
          <a:prstGeom prst="rect">
            <a:avLst/>
          </a:prstGeom>
          <a:noFill/>
        </p:spPr>
        <p:txBody>
          <a:bodyPr wrap="none" rtlCol="0">
            <a:spAutoFit/>
          </a:bodyPr>
          <a:lstStyle/>
          <a:p>
            <a:pPr marL="285750" indent="-285750">
              <a:buFont typeface="Arial" pitchFamily="34" charset="0"/>
              <a:buChar char="•"/>
            </a:pPr>
            <a:r>
              <a:rPr lang="tr-TR" dirty="0" smtClean="0"/>
              <a:t>BAYBURT ÜNİVERSİTESİ İLAHİYAT FAKÜLTESİ </a:t>
            </a:r>
            <a:endParaRPr lang="tr-TR" dirty="0"/>
          </a:p>
        </p:txBody>
      </p:sp>
      <p:sp>
        <p:nvSpPr>
          <p:cNvPr id="4" name="Metin kutusu 3"/>
          <p:cNvSpPr txBox="1"/>
          <p:nvPr/>
        </p:nvSpPr>
        <p:spPr>
          <a:xfrm>
            <a:off x="2506663" y="2350942"/>
            <a:ext cx="3201020" cy="707886"/>
          </a:xfrm>
          <a:prstGeom prst="rect">
            <a:avLst/>
          </a:prstGeom>
          <a:noFill/>
        </p:spPr>
        <p:txBody>
          <a:bodyPr wrap="square" rtlCol="0">
            <a:spAutoFit/>
          </a:bodyPr>
          <a:lstStyle/>
          <a:p>
            <a:pPr algn="ctr"/>
            <a:r>
              <a:rPr lang="tr-TR" sz="2000" b="1" i="1" dirty="0" smtClean="0"/>
              <a:t>296.900</a:t>
            </a:r>
          </a:p>
          <a:p>
            <a:pPr algn="ctr"/>
            <a:r>
              <a:rPr lang="tr-TR" sz="2000" b="1" i="1" dirty="0" smtClean="0"/>
              <a:t>2018 En Küçük Başarı Puan</a:t>
            </a:r>
            <a:endParaRPr lang="tr-TR" sz="2000" b="1" i="1" dirty="0"/>
          </a:p>
        </p:txBody>
      </p:sp>
      <p:sp>
        <p:nvSpPr>
          <p:cNvPr id="5" name="Metin kutusu 4"/>
          <p:cNvSpPr txBox="1"/>
          <p:nvPr/>
        </p:nvSpPr>
        <p:spPr>
          <a:xfrm>
            <a:off x="6084168" y="3662776"/>
            <a:ext cx="1872208" cy="738664"/>
          </a:xfrm>
          <a:prstGeom prst="rect">
            <a:avLst/>
          </a:prstGeom>
          <a:noFill/>
        </p:spPr>
        <p:txBody>
          <a:bodyPr wrap="square" rtlCol="0">
            <a:spAutoFit/>
          </a:bodyPr>
          <a:lstStyle/>
          <a:p>
            <a:r>
              <a:rPr lang="tr-TR" sz="2200" b="1" i="1" dirty="0" smtClean="0">
                <a:solidFill>
                  <a:schemeClr val="accent1"/>
                </a:solidFill>
              </a:rPr>
              <a:t>SÖZEL</a:t>
            </a:r>
            <a:r>
              <a:rPr lang="tr-TR" sz="2000" b="1" i="1" dirty="0" smtClean="0"/>
              <a:t> </a:t>
            </a:r>
          </a:p>
          <a:p>
            <a:r>
              <a:rPr lang="tr-TR" sz="2000" b="1" i="1" dirty="0" smtClean="0"/>
              <a:t>PUAN TÜRÜ</a:t>
            </a:r>
            <a:endParaRPr lang="tr-TR" sz="2000" b="1" i="1" dirty="0"/>
          </a:p>
        </p:txBody>
      </p:sp>
      <p:sp>
        <p:nvSpPr>
          <p:cNvPr id="7" name="Metin kutusu 6"/>
          <p:cNvSpPr txBox="1"/>
          <p:nvPr/>
        </p:nvSpPr>
        <p:spPr>
          <a:xfrm>
            <a:off x="5457060" y="5126038"/>
            <a:ext cx="3651444" cy="707886"/>
          </a:xfrm>
          <a:prstGeom prst="rect">
            <a:avLst/>
          </a:prstGeom>
          <a:noFill/>
        </p:spPr>
        <p:txBody>
          <a:bodyPr wrap="square" rtlCol="0">
            <a:spAutoFit/>
          </a:bodyPr>
          <a:lstStyle/>
          <a:p>
            <a:pPr algn="ctr"/>
            <a:r>
              <a:rPr lang="tr-TR" sz="2000" b="1" i="1" dirty="0" smtClean="0"/>
              <a:t>2018 Türkiye Toplam Kontenjanı                 </a:t>
            </a:r>
            <a:r>
              <a:rPr lang="tr-TR" sz="2000" b="1" i="1" dirty="0" smtClean="0">
                <a:solidFill>
                  <a:schemeClr val="accent4"/>
                </a:solidFill>
              </a:rPr>
              <a:t>14698</a:t>
            </a:r>
            <a:endParaRPr lang="tr-TR" sz="2000" b="1" i="1" dirty="0">
              <a:solidFill>
                <a:schemeClr val="accent4"/>
              </a:solidFill>
            </a:endParaRPr>
          </a:p>
        </p:txBody>
      </p:sp>
    </p:spTree>
    <p:extLst>
      <p:ext uri="{BB962C8B-B14F-4D97-AF65-F5344CB8AC3E}">
        <p14:creationId xmlns:p14="http://schemas.microsoft.com/office/powerpoint/2010/main" val="205555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72057" y="1030361"/>
            <a:ext cx="856895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Programın Amacı:</a:t>
            </a:r>
            <a:r>
              <a:rPr lang="tr-TR" dirty="0"/>
              <a:t> İlahiyat programının amacı başta İslam dini olmak üzere, çeşitli dinleri bilimsel yöntemlerle inceleyerek bilimsel tutumu benimsemiş ve geniş görüşlü aydın din adamı yetiştirmek için eğitim ve bu alanda araştırma yapmaktır.</a:t>
            </a:r>
          </a:p>
        </p:txBody>
      </p:sp>
      <p:sp>
        <p:nvSpPr>
          <p:cNvPr id="4" name="Yuvarlatılmış Dikdörtgen 3"/>
          <p:cNvSpPr/>
          <p:nvPr/>
        </p:nvSpPr>
        <p:spPr>
          <a:xfrm>
            <a:off x="72057" y="2852936"/>
            <a:ext cx="8424936" cy="187220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Programda Okutulan Belli Başlı Dersler: İlahiyat fakültesinde Arapça Kur’an-ı Kerim öğretiminden oluşan bir yıllık hazırlık sınıfı vardır. Hazırlık sınıfından sonraki yıllarda ise Kur’an-ı Kerim’in yorumu (Tefsir), Hz. Peygamber’in sözlerinin yorumu (Hadis), İslam hukuku, din felsefesi, dinler tarihi, din sosyolojisi ve din psikolojisi gibi lisans dersleri verilmektedir.</a:t>
            </a:r>
            <a:endParaRPr lang="tr-TR" dirty="0"/>
          </a:p>
        </p:txBody>
      </p:sp>
      <p:sp>
        <p:nvSpPr>
          <p:cNvPr id="5" name="Yuvarlatılmış Dikdörtgen 4"/>
          <p:cNvSpPr/>
          <p:nvPr/>
        </p:nvSpPr>
        <p:spPr>
          <a:xfrm>
            <a:off x="107504" y="4906749"/>
            <a:ext cx="8424936" cy="19442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Gereken Nitelikler: İlahiyat fakültesine girmek isteyen bir kimselerin, üstün bir genel akademik yeteneğe, özellikle de sözlü düşünme yeteneğine, düşüncelerini, başkalarına aktarma gücüne sahip, felsefe, sosyoloji, psikoloji, özellikle sosyal psikoloji ve tarihe meraklı ve bu konularda iyi yetişmiş belleği güçlü olmaları gereklidir. Bu alanda çalışacak kimselerin ayrıca sabırlı, hoşgörülü, yeniliklere açık, öğrenmeye istekli olmaları beklenir.</a:t>
            </a:r>
            <a:endParaRPr lang="tr-TR" dirty="0">
              <a:solidFill>
                <a:schemeClr val="tx1"/>
              </a:solidFill>
            </a:endParaRPr>
          </a:p>
        </p:txBody>
      </p:sp>
      <p:sp>
        <p:nvSpPr>
          <p:cNvPr id="6" name="Dikdörtgen 5"/>
          <p:cNvSpPr/>
          <p:nvPr/>
        </p:nvSpPr>
        <p:spPr>
          <a:xfrm>
            <a:off x="-21244" y="0"/>
            <a:ext cx="9144000"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i="1" dirty="0" smtClean="0"/>
              <a:t>İLAHİYAT</a:t>
            </a:r>
            <a:endParaRPr lang="tr-TR" sz="4400" b="1" i="1" dirty="0"/>
          </a:p>
        </p:txBody>
      </p:sp>
    </p:spTree>
    <p:extLst>
      <p:ext uri="{BB962C8B-B14F-4D97-AF65-F5344CB8AC3E}">
        <p14:creationId xmlns:p14="http://schemas.microsoft.com/office/powerpoint/2010/main" val="21126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52736"/>
          </a:xfrm>
          <a:solidFill>
            <a:schemeClr val="tx2">
              <a:lumMod val="20000"/>
              <a:lumOff val="80000"/>
            </a:schemeClr>
          </a:solidFill>
        </p:spPr>
        <p:txBody>
          <a:bodyPr/>
          <a:lstStyle/>
          <a:p>
            <a:r>
              <a:rPr lang="tr-TR" b="1" i="1" dirty="0" smtClean="0"/>
              <a:t>İLAHİYAT</a:t>
            </a:r>
            <a:endParaRPr lang="tr-TR" b="1" i="1" dirty="0"/>
          </a:p>
        </p:txBody>
      </p:sp>
      <p:sp>
        <p:nvSpPr>
          <p:cNvPr id="3" name="Yuvarlatılmış Dikdörtgen 2"/>
          <p:cNvSpPr/>
          <p:nvPr/>
        </p:nvSpPr>
        <p:spPr>
          <a:xfrm>
            <a:off x="179512" y="1484784"/>
            <a:ext cx="4248472"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Mezunların Kazandıkları </a:t>
            </a:r>
            <a:r>
              <a:rPr lang="tr-TR" sz="1600" dirty="0" err="1" smtClean="0"/>
              <a:t>Ünvan</a:t>
            </a:r>
            <a:r>
              <a:rPr lang="tr-TR" sz="1600" dirty="0" smtClean="0"/>
              <a:t> ve Yaptıkları İşler: Öğrenimlerini başarı ile bitirenler görev yerlerine göre “Din ve Ahlak Bilgisi Öğretmeni”, “Müftü” veya “Vaiz” olarak çalışırlar. Din kültürü ve ahlak bilgisi öğretmeni olanlar ortaokul, lise ve denge okullarda, din kültürü ve ahlak bilgisi dersini, imam hatip liselerinde meslek derslerini okuturlar. Müftü, bulunduğu il ya da ilçedeki ibadethanelerin yönetiminden sorumlu olup bunların müezzin, imam gibi din görevlisi gereksinmelerini saptar ve durumu Diyanet İşleri Başkanlığına bildirir; gereksinme duyulan din görevlilerinin atanması için girişimlerde bulunur; bölgesindeki din görevlilerinin çalışmalarını denetler; halkın dini konulardaki sorularını cevaplar; halka yararlı birleştirici konuşmalar yapar. Vaiz, camileri gezerek halka İslam dinini açıklayıcı konuşmalar yapar, yani vaaz verir.</a:t>
            </a:r>
            <a:endParaRPr lang="tr-TR" sz="1600" dirty="0"/>
          </a:p>
        </p:txBody>
      </p:sp>
      <p:sp>
        <p:nvSpPr>
          <p:cNvPr id="4" name="Yuvarlatılmış Dikdörtgen 3"/>
          <p:cNvSpPr/>
          <p:nvPr/>
        </p:nvSpPr>
        <p:spPr>
          <a:xfrm>
            <a:off x="5076056" y="1484784"/>
            <a:ext cx="4067944" cy="53285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Çalışma Alanları: Halen ilahiyat fakültesi mezunlarının önemli bir kısmı imam hatip okullarında meslek dersleri ve orta dereceli okullarda din ve ahlak dersleri öğretmeni olarak görev almakta, bir kısmı müftü ya da vaiz olarak çalışmakta, küçük bir kısmı da ya Diyanet İşleri Başkanlığında ya da fakülte ve yüksekokullarda öğretim ve araştırma alanında çalışmaktadırlar. Son yıllarda ülkemizde çok sayıda imam hatip okulları açılması, ilahiyat fakültesi mezunlarına öğretmen olma olanağı sağlamıştır. Ancak, müftü veya vaiz olarak çalışma alanının sınırlı olduğu söylenebilir.</a:t>
            </a:r>
            <a:endParaRPr lang="tr-TR" dirty="0"/>
          </a:p>
        </p:txBody>
      </p:sp>
    </p:spTree>
    <p:extLst>
      <p:ext uri="{BB962C8B-B14F-4D97-AF65-F5344CB8AC3E}">
        <p14:creationId xmlns:p14="http://schemas.microsoft.com/office/powerpoint/2010/main" val="322390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371"/>
            <a:ext cx="9144000" cy="962357"/>
          </a:xfrm>
          <a:solidFill>
            <a:schemeClr val="accent2">
              <a:lumMod val="60000"/>
              <a:lumOff val="40000"/>
            </a:schemeClr>
          </a:solidFill>
        </p:spPr>
        <p:txBody>
          <a:bodyPr/>
          <a:lstStyle/>
          <a:p>
            <a:r>
              <a:rPr lang="tr-TR" dirty="0" smtClean="0"/>
              <a:t>             OKUL ÖNCESİ ÖĞRETMENLİĞİ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651" y="2981752"/>
            <a:ext cx="60960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813" y="3675490"/>
            <a:ext cx="21209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418" y="5126038"/>
            <a:ext cx="115252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1" y="3675490"/>
            <a:ext cx="211613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145111"/>
            <a:ext cx="115887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123728" y="1412776"/>
            <a:ext cx="3901389" cy="369332"/>
          </a:xfrm>
          <a:prstGeom prst="rect">
            <a:avLst/>
          </a:prstGeom>
          <a:noFill/>
        </p:spPr>
        <p:txBody>
          <a:bodyPr wrap="none" rtlCol="0">
            <a:spAutoFit/>
          </a:bodyPr>
          <a:lstStyle/>
          <a:p>
            <a:pPr marL="285750" indent="-285750">
              <a:buFont typeface="Wingdings" pitchFamily="2" charset="2"/>
              <a:buChar char="v"/>
            </a:pPr>
            <a:r>
              <a:rPr lang="tr-TR" dirty="0" smtClean="0"/>
              <a:t>HARRAN ( ŞANLIURFA) ÜNİVERSİTESİ</a:t>
            </a:r>
            <a:endParaRPr lang="tr-TR" dirty="0"/>
          </a:p>
        </p:txBody>
      </p:sp>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078"/>
            <a:ext cx="1979712" cy="181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501435" y="2335421"/>
            <a:ext cx="3436913" cy="707886"/>
          </a:xfrm>
          <a:prstGeom prst="rect">
            <a:avLst/>
          </a:prstGeom>
          <a:solidFill>
            <a:schemeClr val="bg1"/>
          </a:solidFill>
        </p:spPr>
        <p:txBody>
          <a:bodyPr wrap="square" rtlCol="0">
            <a:spAutoFit/>
          </a:bodyPr>
          <a:lstStyle/>
          <a:p>
            <a:pPr algn="ctr"/>
            <a:r>
              <a:rPr lang="tr-TR" sz="2000" b="1" i="1" dirty="0" smtClean="0">
                <a:solidFill>
                  <a:schemeClr val="accent2"/>
                </a:solidFill>
              </a:rPr>
              <a:t>380,66143</a:t>
            </a:r>
          </a:p>
          <a:p>
            <a:pPr algn="ctr"/>
            <a:r>
              <a:rPr lang="tr-TR" sz="2000" b="1" i="1" dirty="0" smtClean="0"/>
              <a:t>2018 En Küçük Başarı Puan</a:t>
            </a:r>
          </a:p>
        </p:txBody>
      </p:sp>
      <p:sp>
        <p:nvSpPr>
          <p:cNvPr id="5" name="Metin kutusu 4"/>
          <p:cNvSpPr txBox="1"/>
          <p:nvPr/>
        </p:nvSpPr>
        <p:spPr>
          <a:xfrm>
            <a:off x="6208713" y="3675490"/>
            <a:ext cx="2179711" cy="646331"/>
          </a:xfrm>
          <a:prstGeom prst="rect">
            <a:avLst/>
          </a:prstGeom>
          <a:noFill/>
        </p:spPr>
        <p:txBody>
          <a:bodyPr wrap="square" rtlCol="0">
            <a:spAutoFit/>
          </a:bodyPr>
          <a:lstStyle/>
          <a:p>
            <a:r>
              <a:rPr lang="tr-TR" b="1" i="1" dirty="0" smtClean="0">
                <a:solidFill>
                  <a:schemeClr val="accent1"/>
                </a:solidFill>
              </a:rPr>
              <a:t>SÖZEL</a:t>
            </a:r>
          </a:p>
          <a:p>
            <a:r>
              <a:rPr lang="tr-TR" b="1" i="1" dirty="0" smtClean="0"/>
              <a:t>PUAN TÜRÜ</a:t>
            </a:r>
            <a:endParaRPr lang="tr-TR" b="1" i="1" dirty="0"/>
          </a:p>
        </p:txBody>
      </p:sp>
      <p:sp>
        <p:nvSpPr>
          <p:cNvPr id="6" name="Metin kutusu 5"/>
          <p:cNvSpPr txBox="1"/>
          <p:nvPr/>
        </p:nvSpPr>
        <p:spPr>
          <a:xfrm>
            <a:off x="5444691" y="5299958"/>
            <a:ext cx="3384376" cy="369332"/>
          </a:xfrm>
          <a:prstGeom prst="rect">
            <a:avLst/>
          </a:prstGeom>
          <a:noFill/>
        </p:spPr>
        <p:txBody>
          <a:bodyPr wrap="square" rtlCol="0">
            <a:spAutoFit/>
          </a:bodyPr>
          <a:lstStyle/>
          <a:p>
            <a:r>
              <a:rPr lang="tr-TR" b="1" i="1" dirty="0" smtClean="0"/>
              <a:t>2018 Türkiye Toplam Kontenjanı </a:t>
            </a:r>
            <a:endParaRPr lang="tr-TR" b="1" i="1" dirty="0"/>
          </a:p>
        </p:txBody>
      </p:sp>
    </p:spTree>
    <p:extLst>
      <p:ext uri="{BB962C8B-B14F-4D97-AF65-F5344CB8AC3E}">
        <p14:creationId xmlns:p14="http://schemas.microsoft.com/office/powerpoint/2010/main" val="188487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5496" y="-5075"/>
            <a:ext cx="9108504" cy="913795"/>
          </a:xfrm>
        </p:spPr>
        <p:txBody>
          <a:bodyPr/>
          <a:lstStyle/>
          <a:p>
            <a:r>
              <a:rPr lang="tr-TR" dirty="0" smtClean="0"/>
              <a:t>OKUL ÖNCESİ ÖĞRETMENLİĞİ</a:t>
            </a:r>
            <a:endParaRPr lang="tr-TR" dirty="0"/>
          </a:p>
        </p:txBody>
      </p:sp>
      <p:sp>
        <p:nvSpPr>
          <p:cNvPr id="4" name="Yuvarlatılmış Dikdörtgen 3"/>
          <p:cNvSpPr/>
          <p:nvPr/>
        </p:nvSpPr>
        <p:spPr>
          <a:xfrm>
            <a:off x="39077" y="980728"/>
            <a:ext cx="9144000" cy="16561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PROGRAMIN AMACI: Okul öncesi çocuklara bedensel, zihinsel, duygusal ve sosyal yönden sağlıklı bir şekilde gelişmeleri için, gerekli eğitimi veren kişidir. </a:t>
            </a:r>
            <a:endParaRPr lang="tr-TR" dirty="0"/>
          </a:p>
        </p:txBody>
      </p:sp>
      <p:sp>
        <p:nvSpPr>
          <p:cNvPr id="5" name="Yuvarlatılmış Dikdörtgen 4"/>
          <p:cNvSpPr/>
          <p:nvPr/>
        </p:nvSpPr>
        <p:spPr>
          <a:xfrm>
            <a:off x="-108520" y="3501008"/>
            <a:ext cx="9144000"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MESLEĞİN GEREKTİRDİĞİ </a:t>
            </a:r>
            <a:r>
              <a:rPr lang="tr-TR" dirty="0" err="1" smtClean="0"/>
              <a:t>ÖZELLİKLER:Gelişim</a:t>
            </a:r>
            <a:r>
              <a:rPr lang="tr-TR" dirty="0" smtClean="0"/>
              <a:t> psikolojisine ilgili ve bu alanda </a:t>
            </a:r>
            <a:r>
              <a:rPr lang="tr-TR" dirty="0" err="1" smtClean="0"/>
              <a:t>başarılı,Çocukları</a:t>
            </a:r>
            <a:r>
              <a:rPr lang="tr-TR" dirty="0" smtClean="0"/>
              <a:t> seven, onlarla beraber olmaktan </a:t>
            </a:r>
            <a:r>
              <a:rPr lang="tr-TR" dirty="0" err="1" smtClean="0"/>
              <a:t>sıkılmayan,Çocukların</a:t>
            </a:r>
            <a:r>
              <a:rPr lang="tr-TR" dirty="0" smtClean="0"/>
              <a:t> duygularını </a:t>
            </a:r>
            <a:r>
              <a:rPr lang="tr-TR" dirty="0" err="1" smtClean="0"/>
              <a:t>anlayabilen,Öğrenciler</a:t>
            </a:r>
            <a:r>
              <a:rPr lang="tr-TR" dirty="0" smtClean="0"/>
              <a:t> üzerinde gerekli disiplini </a:t>
            </a:r>
            <a:r>
              <a:rPr lang="tr-TR" dirty="0" err="1" smtClean="0"/>
              <a:t>sağlayabilen,Düşüncelerini</a:t>
            </a:r>
            <a:r>
              <a:rPr lang="tr-TR" dirty="0" smtClean="0"/>
              <a:t> başkalarına açık bir biçimde </a:t>
            </a:r>
            <a:r>
              <a:rPr lang="tr-TR" dirty="0" err="1" smtClean="0"/>
              <a:t>aktarabilen,İyi</a:t>
            </a:r>
            <a:r>
              <a:rPr lang="tr-TR" dirty="0" smtClean="0"/>
              <a:t> bir öğrenme ortamı </a:t>
            </a:r>
            <a:r>
              <a:rPr lang="tr-TR" dirty="0" err="1" smtClean="0"/>
              <a:t>sağlayabilen,Dikkatli</a:t>
            </a:r>
            <a:r>
              <a:rPr lang="tr-TR" dirty="0" smtClean="0"/>
              <a:t>, işine özen </a:t>
            </a:r>
            <a:r>
              <a:rPr lang="tr-TR" dirty="0" err="1" smtClean="0"/>
              <a:t>gösteren,İnsanlarla</a:t>
            </a:r>
            <a:r>
              <a:rPr lang="tr-TR" dirty="0" smtClean="0"/>
              <a:t> iyi iletişim </a:t>
            </a:r>
            <a:r>
              <a:rPr lang="tr-TR" dirty="0" err="1" smtClean="0"/>
              <a:t>kurabilen,Sevecen</a:t>
            </a:r>
            <a:r>
              <a:rPr lang="tr-TR" dirty="0" smtClean="0"/>
              <a:t>, hoşgörülü, </a:t>
            </a:r>
            <a:r>
              <a:rPr lang="tr-TR" dirty="0" err="1" smtClean="0"/>
              <a:t>sabırlı,Kendini</a:t>
            </a:r>
            <a:r>
              <a:rPr lang="tr-TR" dirty="0" smtClean="0"/>
              <a:t> geliştirmeye istekli, </a:t>
            </a:r>
            <a:r>
              <a:rPr lang="tr-TR" dirty="0" err="1" smtClean="0"/>
              <a:t>coşkulu,Girişimci</a:t>
            </a:r>
            <a:r>
              <a:rPr lang="tr-TR" dirty="0" smtClean="0"/>
              <a:t>, yaratıcı kimseler olmaları gerekir.</a:t>
            </a:r>
            <a:endParaRPr lang="tr-TR" dirty="0"/>
          </a:p>
        </p:txBody>
      </p:sp>
    </p:spTree>
    <p:extLst>
      <p:ext uri="{BB962C8B-B14F-4D97-AF65-F5344CB8AC3E}">
        <p14:creationId xmlns:p14="http://schemas.microsoft.com/office/powerpoint/2010/main" val="278742467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1384</Words>
  <Application>Microsoft Office PowerPoint</Application>
  <PresentationFormat>Ekran Gösterisi (4:3)</PresentationFormat>
  <Paragraphs>108</Paragraphs>
  <Slides>16</Slides>
  <Notes>1</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PowerPoint Sunusu</vt:lpstr>
      <vt:lpstr>                 ÖZEL EĞİTİM ÖĞRETMENLİĞİ</vt:lpstr>
      <vt:lpstr>ÖZEL EĞİTİM ÖĞRETMENLİĞİ</vt:lpstr>
      <vt:lpstr>ÖZEL EĞİTİM ÖĞRETMENLİĞİ</vt:lpstr>
      <vt:lpstr>İLAHİYAT</vt:lpstr>
      <vt:lpstr>PowerPoint Sunusu</vt:lpstr>
      <vt:lpstr>İLAHİYAT</vt:lpstr>
      <vt:lpstr>             OKUL ÖNCESİ ÖĞRETMENLİĞİ </vt:lpstr>
      <vt:lpstr>OKUL ÖNCESİ ÖĞRETMENLİĞİ</vt:lpstr>
      <vt:lpstr> OKUL ÖNCESİ ÖĞRETMENLİĞİ </vt:lpstr>
      <vt:lpstr>TÜRKÇE ÖĞRETMENLİĞİ</vt:lpstr>
      <vt:lpstr>TÜRKÇE ÖĞRETMENLİĞİ</vt:lpstr>
      <vt:lpstr>PowerPoint Sunusu</vt:lpstr>
      <vt:lpstr>SOSYAL BİLGİLER ÖĞRETMENLİĞİ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11</cp:revision>
  <dcterms:created xsi:type="dcterms:W3CDTF">2018-11-19T07:57:41Z</dcterms:created>
  <dcterms:modified xsi:type="dcterms:W3CDTF">2018-11-20T05:43:59Z</dcterms:modified>
</cp:coreProperties>
</file>